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3"/>
  </p:notesMasterIdLst>
  <p:sldIdLst>
    <p:sldId id="256" r:id="rId2"/>
    <p:sldId id="426" r:id="rId3"/>
    <p:sldId id="517" r:id="rId4"/>
    <p:sldId id="518" r:id="rId5"/>
    <p:sldId id="427" r:id="rId6"/>
    <p:sldId id="397" r:id="rId7"/>
    <p:sldId id="431" r:id="rId8"/>
    <p:sldId id="261" r:id="rId9"/>
    <p:sldId id="268" r:id="rId10"/>
    <p:sldId id="279" r:id="rId11"/>
    <p:sldId id="283" r:id="rId12"/>
    <p:sldId id="271" r:id="rId13"/>
    <p:sldId id="413" r:id="rId14"/>
    <p:sldId id="270" r:id="rId15"/>
    <p:sldId id="432" r:id="rId16"/>
    <p:sldId id="275" r:id="rId17"/>
    <p:sldId id="280" r:id="rId18"/>
    <p:sldId id="277" r:id="rId19"/>
    <p:sldId id="276" r:id="rId20"/>
    <p:sldId id="281" r:id="rId21"/>
    <p:sldId id="494" r:id="rId22"/>
    <p:sldId id="417" r:id="rId23"/>
    <p:sldId id="287" r:id="rId24"/>
    <p:sldId id="298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420" r:id="rId34"/>
    <p:sldId id="422" r:id="rId35"/>
    <p:sldId id="489" r:id="rId36"/>
    <p:sldId id="488" r:id="rId37"/>
    <p:sldId id="297" r:id="rId38"/>
    <p:sldId id="300" r:id="rId39"/>
    <p:sldId id="524" r:id="rId40"/>
    <p:sldId id="302" r:id="rId41"/>
    <p:sldId id="439" r:id="rId42"/>
    <p:sldId id="440" r:id="rId43"/>
    <p:sldId id="323" r:id="rId44"/>
    <p:sldId id="324" r:id="rId45"/>
    <p:sldId id="326" r:id="rId46"/>
    <p:sldId id="376" r:id="rId47"/>
    <p:sldId id="474" r:id="rId48"/>
    <p:sldId id="337" r:id="rId49"/>
    <p:sldId id="289" r:id="rId50"/>
    <p:sldId id="338" r:id="rId51"/>
    <p:sldId id="522" r:id="rId52"/>
    <p:sldId id="523" r:id="rId53"/>
    <p:sldId id="342" r:id="rId54"/>
    <p:sldId id="525" r:id="rId55"/>
    <p:sldId id="332" r:id="rId56"/>
    <p:sldId id="357" r:id="rId57"/>
    <p:sldId id="526" r:id="rId58"/>
    <p:sldId id="451" r:id="rId59"/>
    <p:sldId id="457" r:id="rId60"/>
    <p:sldId id="527" r:id="rId61"/>
    <p:sldId id="346" r:id="rId62"/>
    <p:sldId id="347" r:id="rId63"/>
    <p:sldId id="354" r:id="rId64"/>
    <p:sldId id="361" r:id="rId65"/>
    <p:sldId id="467" r:id="rId66"/>
    <p:sldId id="291" r:id="rId67"/>
    <p:sldId id="359" r:id="rId68"/>
    <p:sldId id="358" r:id="rId69"/>
    <p:sldId id="533" r:id="rId70"/>
    <p:sldId id="378" r:id="rId71"/>
    <p:sldId id="531" r:id="rId72"/>
    <p:sldId id="532" r:id="rId73"/>
    <p:sldId id="381" r:id="rId74"/>
    <p:sldId id="382" r:id="rId75"/>
    <p:sldId id="389" r:id="rId76"/>
    <p:sldId id="392" r:id="rId77"/>
    <p:sldId id="529" r:id="rId78"/>
    <p:sldId id="534" r:id="rId79"/>
    <p:sldId id="528" r:id="rId80"/>
    <p:sldId id="530" r:id="rId81"/>
    <p:sldId id="394" r:id="rId82"/>
    <p:sldId id="458" r:id="rId83"/>
    <p:sldId id="404" r:id="rId84"/>
    <p:sldId id="290" r:id="rId85"/>
    <p:sldId id="470" r:id="rId86"/>
    <p:sldId id="472" r:id="rId87"/>
    <p:sldId id="257" r:id="rId88"/>
    <p:sldId id="477" r:id="rId89"/>
    <p:sldId id="480" r:id="rId90"/>
    <p:sldId id="479" r:id="rId91"/>
    <p:sldId id="478" r:id="rId92"/>
    <p:sldId id="516" r:id="rId93"/>
    <p:sldId id="293" r:id="rId94"/>
    <p:sldId id="373" r:id="rId95"/>
    <p:sldId id="408" r:id="rId96"/>
    <p:sldId id="412" r:id="rId97"/>
    <p:sldId id="403" r:id="rId98"/>
    <p:sldId id="414" r:id="rId99"/>
    <p:sldId id="416" r:id="rId100"/>
    <p:sldId id="418" r:id="rId101"/>
    <p:sldId id="419" r:id="rId102"/>
    <p:sldId id="424" r:id="rId103"/>
    <p:sldId id="433" r:id="rId104"/>
    <p:sldId id="434" r:id="rId105"/>
    <p:sldId id="442" r:id="rId106"/>
    <p:sldId id="443" r:id="rId107"/>
    <p:sldId id="445" r:id="rId108"/>
    <p:sldId id="446" r:id="rId109"/>
    <p:sldId id="448" r:id="rId110"/>
    <p:sldId id="450" r:id="rId111"/>
    <p:sldId id="455" r:id="rId112"/>
    <p:sldId id="469" r:id="rId113"/>
    <p:sldId id="484" r:id="rId114"/>
    <p:sldId id="485" r:id="rId115"/>
    <p:sldId id="486" r:id="rId116"/>
    <p:sldId id="491" r:id="rId117"/>
    <p:sldId id="492" r:id="rId118"/>
    <p:sldId id="493" r:id="rId119"/>
    <p:sldId id="495" r:id="rId120"/>
    <p:sldId id="497" r:id="rId121"/>
    <p:sldId id="506" r:id="rId122"/>
    <p:sldId id="507" r:id="rId123"/>
    <p:sldId id="508" r:id="rId124"/>
    <p:sldId id="509" r:id="rId125"/>
    <p:sldId id="510" r:id="rId126"/>
    <p:sldId id="511" r:id="rId127"/>
    <p:sldId id="512" r:id="rId128"/>
    <p:sldId id="513" r:id="rId129"/>
    <p:sldId id="519" r:id="rId130"/>
    <p:sldId id="520" r:id="rId131"/>
    <p:sldId id="521" r:id="rId13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89800"/>
    <a:srgbClr val="1919FE"/>
    <a:srgbClr val="2E6CA4"/>
    <a:srgbClr val="B80404"/>
    <a:srgbClr val="930303"/>
    <a:srgbClr val="FFFF00"/>
    <a:srgbClr val="FF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1" autoAdjust="0"/>
    <p:restoredTop sz="81294" autoAdjust="0"/>
  </p:normalViewPr>
  <p:slideViewPr>
    <p:cSldViewPr snapToGrid="0">
      <p:cViewPr varScale="1">
        <p:scale>
          <a:sx n="91" d="100"/>
          <a:sy n="91" d="100"/>
        </p:scale>
        <p:origin x="1464" y="78"/>
      </p:cViewPr>
      <p:guideLst>
        <p:guide orient="horz" pos="4247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Relationship Id="rId4" Type="http://schemas.openxmlformats.org/officeDocument/2006/relationships/image" Target="../media/image97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image" Target="../media/image15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70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7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image" Target="../media/image204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emf"/><Relationship Id="rId1" Type="http://schemas.openxmlformats.org/officeDocument/2006/relationships/image" Target="../media/image20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02/06/2015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688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085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57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658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223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8155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26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544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81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97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8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02/06/2015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02/06/2015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02/06/2015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02/06/2015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02/06/2015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02/06/2015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02/06/2015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02/06/2015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02/06/2015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package" Target="../embeddings/Dessin_Microsoft_Visio1.vsdx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37.vsdx"/><Relationship Id="rId18" Type="http://schemas.openxmlformats.org/officeDocument/2006/relationships/image" Target="../media/image182.png"/><Relationship Id="rId3" Type="http://schemas.openxmlformats.org/officeDocument/2006/relationships/package" Target="../embeddings/Dessin_Microsoft_Visio34.vsdx"/><Relationship Id="rId7" Type="http://schemas.openxmlformats.org/officeDocument/2006/relationships/package" Target="../embeddings/Dessin_Microsoft_Visio36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8.emf"/><Relationship Id="rId5" Type="http://schemas.openxmlformats.org/officeDocument/2006/relationships/package" Target="../embeddings/Dessin_Microsoft_Visio35.vsdx"/><Relationship Id="rId15" Type="http://schemas.openxmlformats.org/officeDocument/2006/relationships/image" Target="../media/image1790.png"/><Relationship Id="rId4" Type="http://schemas.openxmlformats.org/officeDocument/2006/relationships/image" Target="../media/image170.emf"/><Relationship Id="rId9" Type="http://schemas.openxmlformats.org/officeDocument/2006/relationships/package" Target="../embeddings/Dessin_Microsoft_Visio38.vsdx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8" Type="http://schemas.openxmlformats.org/officeDocument/2006/relationships/image" Target="../media/image1870.png"/><Relationship Id="rId3" Type="http://schemas.openxmlformats.org/officeDocument/2006/relationships/package" Target="../embeddings/Dessin_Microsoft_Visio39.vsdx"/><Relationship Id="rId7" Type="http://schemas.openxmlformats.org/officeDocument/2006/relationships/package" Target="../embeddings/Dessin_Microsoft_Visio40.vsdx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3.vsdx"/><Relationship Id="rId10" Type="http://schemas.openxmlformats.org/officeDocument/2006/relationships/package" Target="../embeddings/Dessin_Microsoft_Visio42.vsdx"/><Relationship Id="rId19" Type="http://schemas.openxmlformats.org/officeDocument/2006/relationships/image" Target="../media/image1880.png"/><Relationship Id="rId4" Type="http://schemas.openxmlformats.org/officeDocument/2006/relationships/image" Target="../media/image171.emf"/><Relationship Id="rId9" Type="http://schemas.openxmlformats.org/officeDocument/2006/relationships/package" Target="../embeddings/Dessin_Microsoft_Visio41.vsdx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72.emf"/><Relationship Id="rId4" Type="http://schemas.openxmlformats.org/officeDocument/2006/relationships/package" Target="../embeddings/Dessin_Microsoft_Visio44.vsdx"/><Relationship Id="rId9" Type="http://schemas.openxmlformats.org/officeDocument/2006/relationships/image" Target="../media/image6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74.png"/><Relationship Id="rId4" Type="http://schemas.openxmlformats.org/officeDocument/2006/relationships/image" Target="../media/image173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package" Target="../embeddings/Dessin_Microsoft_Visio46.vsdx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2.png"/><Relationship Id="rId5" Type="http://schemas.openxmlformats.org/officeDocument/2006/relationships/image" Target="../media/image61.png"/><Relationship Id="rId4" Type="http://schemas.openxmlformats.org/officeDocument/2006/relationships/image" Target="../media/image175.emf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image" Target="../media/image20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6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960.png"/><Relationship Id="rId3" Type="http://schemas.openxmlformats.org/officeDocument/2006/relationships/image" Target="../media/image178.png"/><Relationship Id="rId7" Type="http://schemas.openxmlformats.org/officeDocument/2006/relationships/image" Target="../media/image183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79.png"/><Relationship Id="rId11" Type="http://schemas.openxmlformats.org/officeDocument/2006/relationships/image" Target="../media/image187.png"/><Relationship Id="rId5" Type="http://schemas.openxmlformats.org/officeDocument/2006/relationships/image" Target="../media/image177.emf"/><Relationship Id="rId10" Type="http://schemas.openxmlformats.org/officeDocument/2006/relationships/image" Target="../media/image18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85.png"/><Relationship Id="rId1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8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9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4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195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96.emf"/><Relationship Id="rId4" Type="http://schemas.openxmlformats.org/officeDocument/2006/relationships/package" Target="../embeddings/Dessin_Microsoft_Visio48.vsd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94.png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03.emf"/><Relationship Id="rId4" Type="http://schemas.openxmlformats.org/officeDocument/2006/relationships/oleObject" Target="../embeddings/oleObject4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76.png"/><Relationship Id="rId12" Type="http://schemas.openxmlformats.org/officeDocument/2006/relationships/image" Target="../media/image20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74.png"/><Relationship Id="rId11" Type="http://schemas.openxmlformats.org/officeDocument/2006/relationships/oleObject" Target="../embeddings/oleObject7.bin"/><Relationship Id="rId5" Type="http://schemas.openxmlformats.org/officeDocument/2006/relationships/image" Target="../media/image204.emf"/><Relationship Id="rId15" Type="http://schemas.openxmlformats.org/officeDocument/2006/relationships/image" Target="../media/image152.png"/><Relationship Id="rId10" Type="http://schemas.openxmlformats.org/officeDocument/2006/relationships/image" Target="../media/image205.e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89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53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09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07.png"/><Relationship Id="rId4" Type="http://schemas.openxmlformats.org/officeDocument/2006/relationships/image" Target="../media/image208.emf"/><Relationship Id="rId9" Type="http://schemas.openxmlformats.org/officeDocument/2006/relationships/image" Target="../media/image76.png"/><Relationship Id="rId14" Type="http://schemas.openxmlformats.org/officeDocument/2006/relationships/oleObject" Target="../embeddings/oleObject10.bin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12" Type="http://schemas.openxmlformats.org/officeDocument/2006/relationships/image" Target="../media/image2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8.png"/><Relationship Id="rId5" Type="http://schemas.openxmlformats.org/officeDocument/2006/relationships/image" Target="../media/image50.png"/><Relationship Id="rId15" Type="http://schemas.openxmlformats.org/officeDocument/2006/relationships/image" Target="../media/image5.jpeg"/><Relationship Id="rId10" Type="http://schemas.openxmlformats.org/officeDocument/2006/relationships/image" Target="../media/image217.png"/><Relationship Id="rId4" Type="http://schemas.openxmlformats.org/officeDocument/2006/relationships/image" Target="../media/image214.png"/><Relationship Id="rId9" Type="http://schemas.openxmlformats.org/officeDocument/2006/relationships/image" Target="../media/image216.png"/><Relationship Id="rId1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openxmlformats.org/officeDocument/2006/relationships/image" Target="../media/image226.gif"/><Relationship Id="rId18" Type="http://schemas.openxmlformats.org/officeDocument/2006/relationships/image" Target="../media/image232.png"/><Relationship Id="rId3" Type="http://schemas.microsoft.com/office/2007/relationships/hdphoto" Target="../media/hdphoto1.wdp"/><Relationship Id="rId21" Type="http://schemas.openxmlformats.org/officeDocument/2006/relationships/image" Target="../media/image235.gif"/><Relationship Id="rId7" Type="http://schemas.openxmlformats.org/officeDocument/2006/relationships/image" Target="../media/image222.png"/><Relationship Id="rId12" Type="http://schemas.openxmlformats.org/officeDocument/2006/relationships/image" Target="../media/image225.png"/><Relationship Id="rId17" Type="http://schemas.openxmlformats.org/officeDocument/2006/relationships/image" Target="../media/image230.jpeg"/><Relationship Id="rId2" Type="http://schemas.openxmlformats.org/officeDocument/2006/relationships/image" Target="../media/image3.png"/><Relationship Id="rId16" Type="http://schemas.openxmlformats.org/officeDocument/2006/relationships/image" Target="../media/image229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4.jpeg"/><Relationship Id="rId5" Type="http://schemas.openxmlformats.org/officeDocument/2006/relationships/image" Target="../media/image6.png"/><Relationship Id="rId15" Type="http://schemas.openxmlformats.org/officeDocument/2006/relationships/image" Target="../media/image228.jpeg"/><Relationship Id="rId23" Type="http://schemas.openxmlformats.org/officeDocument/2006/relationships/image" Target="../media/image8.png"/><Relationship Id="rId10" Type="http://schemas.microsoft.com/office/2007/relationships/hdphoto" Target="../media/hdphoto20.wdp"/><Relationship Id="rId19" Type="http://schemas.openxmlformats.org/officeDocument/2006/relationships/image" Target="../media/image233.png"/><Relationship Id="rId4" Type="http://schemas.openxmlformats.org/officeDocument/2006/relationships/image" Target="../media/image214.png"/><Relationship Id="rId9" Type="http://schemas.openxmlformats.org/officeDocument/2006/relationships/image" Target="../media/image223.png"/><Relationship Id="rId14" Type="http://schemas.openxmlformats.org/officeDocument/2006/relationships/image" Target="../media/image227.png"/><Relationship Id="rId22" Type="http://schemas.openxmlformats.org/officeDocument/2006/relationships/image" Target="../media/image7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3.wdp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22.png"/><Relationship Id="rId7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24.png"/><Relationship Id="rId10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6.vsdx"/><Relationship Id="rId3" Type="http://schemas.openxmlformats.org/officeDocument/2006/relationships/package" Target="../embeddings/Dessin_Microsoft_Visio4.vsdx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Dessin_Microsoft_Visio5.vsdx"/><Relationship Id="rId5" Type="http://schemas.openxmlformats.org/officeDocument/2006/relationships/image" Target="../media/image14.png"/><Relationship Id="rId4" Type="http://schemas.openxmlformats.org/officeDocument/2006/relationships/image" Target="../media/image58.emf"/><Relationship Id="rId9" Type="http://schemas.openxmlformats.org/officeDocument/2006/relationships/image" Target="../media/image6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41.png"/><Relationship Id="rId4" Type="http://schemas.openxmlformats.org/officeDocument/2006/relationships/image" Target="../media/image7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80.png"/><Relationship Id="rId7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1.emf"/><Relationship Id="rId4" Type="http://schemas.openxmlformats.org/officeDocument/2006/relationships/package" Target="../embeddings/Dessin_Microsoft_Visio8.vsd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png"/><Relationship Id="rId5" Type="http://schemas.openxmlformats.org/officeDocument/2006/relationships/image" Target="../media/image72.emf"/><Relationship Id="rId4" Type="http://schemas.openxmlformats.org/officeDocument/2006/relationships/package" Target="../embeddings/Dessin_Microsoft_Visio9.vsdx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3.emf"/><Relationship Id="rId4" Type="http://schemas.openxmlformats.org/officeDocument/2006/relationships/package" Target="../embeddings/Dessin_Microsoft_Visio10.vsdx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image" Target="../media/image101.png"/><Relationship Id="rId3" Type="http://schemas.openxmlformats.org/officeDocument/2006/relationships/notesSlide" Target="../notesSlides/notesSlide10.xml"/><Relationship Id="rId12" Type="http://schemas.openxmlformats.org/officeDocument/2006/relationships/image" Target="../media/image10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7.wmf"/><Relationship Id="rId11" Type="http://schemas.openxmlformats.org/officeDocument/2006/relationships/image" Target="../media/image99.png"/><Relationship Id="rId5" Type="http://schemas.openxmlformats.org/officeDocument/2006/relationships/package" Target="../embeddings/Dessin_Microsoft_Visio11.vsdx"/><Relationship Id="rId10" Type="http://schemas.openxmlformats.org/officeDocument/2006/relationships/image" Target="../media/image980.png"/><Relationship Id="rId4" Type="http://schemas.openxmlformats.org/officeDocument/2006/relationships/image" Target="../media/image12.png"/><Relationship Id="rId9" Type="http://schemas.openxmlformats.org/officeDocument/2006/relationships/image" Target="../media/image9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8.wmf"/><Relationship Id="rId4" Type="http://schemas.openxmlformats.org/officeDocument/2006/relationships/package" Target="../embeddings/Dessin_Microsoft_Visio12.vsdx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9.wdp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7.wdp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1110.png"/><Relationship Id="rId7" Type="http://schemas.openxmlformats.org/officeDocument/2006/relationships/package" Target="../embeddings/Dessin_Microsoft_Visio1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notesSlide" Target="../notesSlides/notesSlide15.xml"/><Relationship Id="rId7" Type="http://schemas.openxmlformats.org/officeDocument/2006/relationships/package" Target="../embeddings/Dessin_Microsoft_Visio1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notesSlide" Target="../notesSlides/notesSlide16.xml"/><Relationship Id="rId7" Type="http://schemas.openxmlformats.org/officeDocument/2006/relationships/package" Target="../embeddings/Dessin_Microsoft_Visio1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16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3.jpeg"/><Relationship Id="rId5" Type="http://schemas.openxmlformats.org/officeDocument/2006/relationships/image" Target="../media/image92.emf"/><Relationship Id="rId4" Type="http://schemas.openxmlformats.org/officeDocument/2006/relationships/package" Target="../embeddings/Dessin_Microsoft_Visio17.vsd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0.vsdx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95.emf"/><Relationship Id="rId12" Type="http://schemas.openxmlformats.org/officeDocument/2006/relationships/image" Target="../media/image9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19.vsdx"/><Relationship Id="rId11" Type="http://schemas.openxmlformats.org/officeDocument/2006/relationships/package" Target="../embeddings/Dessin_Microsoft_Visio21.vsdx"/><Relationship Id="rId5" Type="http://schemas.openxmlformats.org/officeDocument/2006/relationships/image" Target="../media/image94.emf"/><Relationship Id="rId10" Type="http://schemas.openxmlformats.org/officeDocument/2006/relationships/image" Target="../media/image12.png"/><Relationship Id="rId4" Type="http://schemas.openxmlformats.org/officeDocument/2006/relationships/package" Target="../embeddings/Dessin_Microsoft_Visio18.vsdx"/><Relationship Id="rId9" Type="http://schemas.openxmlformats.org/officeDocument/2006/relationships/image" Target="../media/image96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9.emf"/><Relationship Id="rId5" Type="http://schemas.openxmlformats.org/officeDocument/2006/relationships/package" Target="../embeddings/Dessin_Microsoft_Visio23.vsdx"/><Relationship Id="rId4" Type="http://schemas.openxmlformats.org/officeDocument/2006/relationships/image" Target="../media/image98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2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21.png"/><Relationship Id="rId5" Type="http://schemas.openxmlformats.org/officeDocument/2006/relationships/image" Target="../media/image62.png"/><Relationship Id="rId10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microsoft.com/office/2007/relationships/hdphoto" Target="../media/hdphoto8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21.png"/><Relationship Id="rId5" Type="http://schemas.openxmlformats.org/officeDocument/2006/relationships/image" Target="../media/image62.png"/><Relationship Id="rId10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21.png"/><Relationship Id="rId5" Type="http://schemas.openxmlformats.org/officeDocument/2006/relationships/image" Target="../media/image62.png"/><Relationship Id="rId15" Type="http://schemas.microsoft.com/office/2007/relationships/hdphoto" Target="../media/hdphoto11.wdp"/><Relationship Id="rId10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microsoft.com/office/2007/relationships/hdphoto" Target="../media/hdphoto8.wdp"/><Relationship Id="rId1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21.png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2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microsoft.com/office/2007/relationships/hdphoto" Target="../media/hdphoto16.wdp"/><Relationship Id="rId3" Type="http://schemas.microsoft.com/office/2007/relationships/hdphoto" Target="../media/hdphoto12.wdp"/><Relationship Id="rId7" Type="http://schemas.microsoft.com/office/2007/relationships/hdphoto" Target="../media/hdphoto2.wdp"/><Relationship Id="rId12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microsoft.com/office/2007/relationships/hdphoto" Target="../media/hdphoto15.wdp"/><Relationship Id="rId5" Type="http://schemas.microsoft.com/office/2007/relationships/hdphoto" Target="../media/hdphoto13.wdp"/><Relationship Id="rId15" Type="http://schemas.microsoft.com/office/2007/relationships/hdphoto" Target="../media/hdphoto17.wdp"/><Relationship Id="rId10" Type="http://schemas.openxmlformats.org/officeDocument/2006/relationships/image" Target="../media/image129.png"/><Relationship Id="rId4" Type="http://schemas.openxmlformats.org/officeDocument/2006/relationships/image" Target="../media/image126.png"/><Relationship Id="rId9" Type="http://schemas.microsoft.com/office/2007/relationships/hdphoto" Target="../media/hdphoto14.wdp"/><Relationship Id="rId1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Dessin_Microsoft_Visio26.vsdx"/><Relationship Id="rId11" Type="http://schemas.openxmlformats.org/officeDocument/2006/relationships/image" Target="../media/image162.png"/><Relationship Id="rId5" Type="http://schemas.openxmlformats.org/officeDocument/2006/relationships/image" Target="../media/image133.emf"/><Relationship Id="rId10" Type="http://schemas.openxmlformats.org/officeDocument/2006/relationships/image" Target="../media/image161.png"/><Relationship Id="rId4" Type="http://schemas.openxmlformats.org/officeDocument/2006/relationships/package" Target="../embeddings/Dessin_Microsoft_Visio25.vs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jpe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4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3.jpeg"/><Relationship Id="rId5" Type="http://schemas.openxmlformats.org/officeDocument/2006/relationships/image" Target="../media/image138.jpeg"/><Relationship Id="rId10" Type="http://schemas.openxmlformats.org/officeDocument/2006/relationships/image" Target="../media/image69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8" Type="http://schemas.openxmlformats.org/officeDocument/2006/relationships/image" Target="../media/image1630.png"/><Relationship Id="rId3" Type="http://schemas.openxmlformats.org/officeDocument/2006/relationships/package" Target="../embeddings/Dessin_Microsoft_Visio27.vsdx"/><Relationship Id="rId7" Type="http://schemas.openxmlformats.org/officeDocument/2006/relationships/package" Target="../embeddings/Dessin_Microsoft_Visio28.vsdx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31.vsdx"/><Relationship Id="rId10" Type="http://schemas.openxmlformats.org/officeDocument/2006/relationships/package" Target="../embeddings/Dessin_Microsoft_Visio30.vsdx"/><Relationship Id="rId19" Type="http://schemas.openxmlformats.org/officeDocument/2006/relationships/image" Target="../media/image164.png"/><Relationship Id="rId4" Type="http://schemas.openxmlformats.org/officeDocument/2006/relationships/image" Target="../media/image147.emf"/><Relationship Id="rId9" Type="http://schemas.openxmlformats.org/officeDocument/2006/relationships/package" Target="../embeddings/Dessin_Microsoft_Visio29.vsd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52.emf"/><Relationship Id="rId5" Type="http://schemas.openxmlformats.org/officeDocument/2006/relationships/package" Target="../embeddings/Dessin_Microsoft_Visio33.vsdx"/><Relationship Id="rId4" Type="http://schemas.openxmlformats.org/officeDocument/2006/relationships/image" Target="../media/image151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4.jpeg"/><Relationship Id="rId7" Type="http://schemas.openxmlformats.org/officeDocument/2006/relationships/image" Target="../media/image155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145.jpeg"/><Relationship Id="rId5" Type="http://schemas.openxmlformats.org/officeDocument/2006/relationships/image" Target="../media/image102.png"/><Relationship Id="rId10" Type="http://schemas.openxmlformats.org/officeDocument/2006/relationships/image" Target="../media/image158.jpeg"/><Relationship Id="rId4" Type="http://schemas.openxmlformats.org/officeDocument/2006/relationships/image" Target="../media/image103.jpeg"/><Relationship Id="rId9" Type="http://schemas.openxmlformats.org/officeDocument/2006/relationships/image" Target="../media/image1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b="1" dirty="0" err="1" smtClean="0"/>
              <a:t>Analysis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based</a:t>
            </a:r>
            <a:r>
              <a:rPr lang="fr-FR" sz="3600" b="1" dirty="0" smtClean="0"/>
              <a:t> on </a:t>
            </a:r>
            <a:r>
              <a:rPr lang="fr-FR" sz="3600" b="1" dirty="0" err="1" smtClean="0"/>
              <a:t>visualization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Space</a:t>
            </a:r>
            <a:r>
              <a:rPr lang="fr-FR" sz="2400" dirty="0" smtClean="0"/>
              <a:t>-time </a:t>
            </a:r>
            <a:r>
              <a:rPr lang="fr-FR" sz="2400" dirty="0" err="1" smtClean="0"/>
              <a:t>diagram</a:t>
            </a:r>
            <a:r>
              <a:rPr lang="fr-FR" sz="2400" dirty="0" smtClean="0"/>
              <a:t> </a:t>
            </a:r>
            <a:r>
              <a:rPr lang="fr-FR" sz="2400" dirty="0" err="1" smtClean="0"/>
              <a:t>inspired</a:t>
            </a:r>
            <a:r>
              <a:rPr lang="fr-FR" sz="2400" dirty="0" smtClean="0"/>
              <a:t> by Gantt Chart</a:t>
            </a:r>
            <a:endParaRPr lang="fr-FR" sz="24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0984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2" name="Visio" r:id="rId4" imgW="25460300" imgH="7172257" progId="Visio.Drawing.15">
                  <p:embed/>
                </p:oleObj>
              </mc:Choice>
              <mc:Fallback>
                <p:oleObj name="Visio" r:id="rId4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+mn-lt"/>
              </a:rPr>
              <a:t>In a few </a:t>
            </a:r>
            <a:r>
              <a:rPr lang="fr-FR" b="1" dirty="0" err="1" smtClean="0">
                <a:latin typeface="+mn-lt"/>
              </a:rPr>
              <a:t>words</a:t>
            </a:r>
            <a:r>
              <a:rPr lang="fr-FR" b="1" dirty="0" smtClean="0">
                <a:latin typeface="+mn-lt"/>
              </a:rPr>
              <a:t>…</a:t>
            </a:r>
            <a:endParaRPr lang="fr-FR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5445" y="1790700"/>
            <a:ext cx="6897254" cy="43862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b="1" dirty="0"/>
              <a:t>large </a:t>
            </a:r>
            <a:r>
              <a:rPr lang="fr-FR" b="1" dirty="0" err="1"/>
              <a:t>execution</a:t>
            </a:r>
            <a:r>
              <a:rPr lang="fr-FR" b="1" dirty="0"/>
              <a:t> traces</a:t>
            </a:r>
            <a:r>
              <a:rPr lang="fr-FR" dirty="0"/>
              <a:t>, </a:t>
            </a:r>
            <a:r>
              <a:rPr lang="fr-FR" dirty="0" err="1"/>
              <a:t>provided</a:t>
            </a:r>
            <a:r>
              <a:rPr lang="fr-FR" dirty="0"/>
              <a:t> </a:t>
            </a:r>
            <a:r>
              <a:rPr lang="fr-FR" dirty="0" smtClean="0"/>
              <a:t>by</a:t>
            </a:r>
          </a:p>
          <a:p>
            <a:r>
              <a:rPr lang="fr-FR" dirty="0" err="1" smtClean="0"/>
              <a:t>multimedia</a:t>
            </a:r>
            <a:r>
              <a:rPr lang="fr-FR" dirty="0" smtClean="0"/>
              <a:t>/</a:t>
            </a:r>
            <a:r>
              <a:rPr lang="fr-FR" dirty="0" err="1" smtClean="0"/>
              <a:t>embedded</a:t>
            </a:r>
            <a:r>
              <a:rPr lang="fr-FR" dirty="0" smtClean="0"/>
              <a:t> applications</a:t>
            </a:r>
          </a:p>
          <a:p>
            <a:r>
              <a:rPr lang="fr-FR" dirty="0" err="1" smtClean="0"/>
              <a:t>parallel</a:t>
            </a:r>
            <a:r>
              <a:rPr lang="fr-FR" dirty="0" smtClean="0"/>
              <a:t>/</a:t>
            </a:r>
            <a:r>
              <a:rPr lang="fr-FR" dirty="0" err="1" smtClean="0"/>
              <a:t>scientific</a:t>
            </a:r>
            <a:r>
              <a:rPr lang="fr-FR" dirty="0" smtClean="0"/>
              <a:t>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applications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Design of a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</a:p>
          <a:p>
            <a:r>
              <a:rPr lang="fr-FR" b="1" dirty="0" err="1" smtClean="0"/>
              <a:t>visualization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dirty="0" smtClean="0"/>
              <a:t> </a:t>
            </a:r>
          </a:p>
          <a:p>
            <a:r>
              <a:rPr lang="fr-FR" b="1" dirty="0" smtClean="0"/>
              <a:t>interaction</a:t>
            </a:r>
          </a:p>
          <a:p>
            <a:pPr marL="0" indent="0">
              <a:buNone/>
            </a:pPr>
            <a:r>
              <a:rPr lang="fr-FR" dirty="0" err="1" smtClean="0"/>
              <a:t>following</a:t>
            </a:r>
            <a:r>
              <a:rPr lang="fr-FR" dirty="0" smtClean="0"/>
              <a:t> a top down </a:t>
            </a:r>
            <a:r>
              <a:rPr lang="fr-FR" dirty="0" err="1" smtClean="0"/>
              <a:t>approach</a:t>
            </a:r>
            <a:endParaRPr lang="fr-FR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in an </a:t>
            </a:r>
            <a:r>
              <a:rPr lang="fr-FR" b="1" dirty="0" err="1" smtClean="0"/>
              <a:t>analysis</a:t>
            </a:r>
            <a:r>
              <a:rPr lang="fr-FR" b="1" dirty="0" smtClean="0"/>
              <a:t> software</a:t>
            </a:r>
          </a:p>
          <a:p>
            <a:pPr marL="0" indent="0">
              <a:buNone/>
            </a:pPr>
            <a:endParaRPr lang="fr-FR" b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pic>
        <p:nvPicPr>
          <p:cNvPr id="2050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7" y="3372161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eel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8" y="5093432"/>
            <a:ext cx="1073786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ievement, arrow, goal, marketing, objective, success, target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0" y="1817101"/>
            <a:ext cx="1046062" cy="1046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8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Hierarchical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4078288" y="5197876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Ellipse 63"/>
          <p:cNvSpPr/>
          <p:nvPr/>
        </p:nvSpPr>
        <p:spPr>
          <a:xfrm>
            <a:off x="1204755" y="4865991"/>
            <a:ext cx="1274404" cy="94467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Ellipse 64"/>
          <p:cNvSpPr/>
          <p:nvPr/>
        </p:nvSpPr>
        <p:spPr>
          <a:xfrm>
            <a:off x="3151738" y="5179800"/>
            <a:ext cx="889299" cy="567119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Picture 4" descr="delete, error, remov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45" y="5930075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62" y="596749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llipse 67"/>
          <p:cNvSpPr/>
          <p:nvPr/>
        </p:nvSpPr>
        <p:spPr>
          <a:xfrm>
            <a:off x="2081620" y="265716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>
            <a:stCxn id="68" idx="3"/>
            <a:endCxn id="78" idx="7"/>
          </p:cNvCxnSpPr>
          <p:nvPr/>
        </p:nvCxnSpPr>
        <p:spPr>
          <a:xfrm flipH="1">
            <a:off x="1734844" y="2852703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stCxn id="68" idx="5"/>
            <a:endCxn id="71" idx="1"/>
          </p:cNvCxnSpPr>
          <p:nvPr/>
        </p:nvCxnSpPr>
        <p:spPr>
          <a:xfrm>
            <a:off x="2279545" y="2852703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2709187" y="324054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/>
          <p:cNvSpPr/>
          <p:nvPr/>
        </p:nvSpPr>
        <p:spPr>
          <a:xfrm>
            <a:off x="2281593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Ellipse 72"/>
          <p:cNvSpPr/>
          <p:nvPr/>
        </p:nvSpPr>
        <p:spPr>
          <a:xfrm>
            <a:off x="3162052" y="375663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4" name="Connecteur droit avec flèche 73"/>
          <p:cNvCxnSpPr>
            <a:stCxn id="71" idx="3"/>
            <a:endCxn id="72" idx="7"/>
          </p:cNvCxnSpPr>
          <p:nvPr/>
        </p:nvCxnSpPr>
        <p:spPr>
          <a:xfrm flipH="1">
            <a:off x="2479518" y="3436088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>
            <a:stCxn id="71" idx="4"/>
            <a:endCxn id="77" idx="0"/>
          </p:cNvCxnSpPr>
          <p:nvPr/>
        </p:nvCxnSpPr>
        <p:spPr>
          <a:xfrm>
            <a:off x="2825129" y="3469637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71" idx="5"/>
            <a:endCxn id="73" idx="0"/>
          </p:cNvCxnSpPr>
          <p:nvPr/>
        </p:nvCxnSpPr>
        <p:spPr>
          <a:xfrm>
            <a:off x="2907112" y="3436088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2733553" y="375422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Ellipse 77"/>
          <p:cNvSpPr/>
          <p:nvPr/>
        </p:nvSpPr>
        <p:spPr>
          <a:xfrm>
            <a:off x="1536919" y="323042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1326760" y="3748937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1745735" y="375313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1" name="Connecteur droit avec flèche 80"/>
          <p:cNvCxnSpPr>
            <a:stCxn id="78" idx="5"/>
            <a:endCxn id="80" idx="0"/>
          </p:cNvCxnSpPr>
          <p:nvPr/>
        </p:nvCxnSpPr>
        <p:spPr>
          <a:xfrm>
            <a:off x="1734844" y="3425965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78" idx="3"/>
            <a:endCxn id="79" idx="0"/>
          </p:cNvCxnSpPr>
          <p:nvPr/>
        </p:nvCxnSpPr>
        <p:spPr>
          <a:xfrm flipH="1">
            <a:off x="1442702" y="3425965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/>
          <p:cNvSpPr/>
          <p:nvPr/>
        </p:nvSpPr>
        <p:spPr>
          <a:xfrm>
            <a:off x="1062773" y="4275119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4" name="Connecteur droit avec flèche 83"/>
          <p:cNvCxnSpPr>
            <a:stCxn id="83" idx="3"/>
            <a:endCxn id="93" idx="7"/>
          </p:cNvCxnSpPr>
          <p:nvPr/>
        </p:nvCxnSpPr>
        <p:spPr>
          <a:xfrm flipH="1">
            <a:off x="715997" y="4470658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83" idx="5"/>
            <a:endCxn id="86" idx="1"/>
          </p:cNvCxnSpPr>
          <p:nvPr/>
        </p:nvCxnSpPr>
        <p:spPr>
          <a:xfrm>
            <a:off x="1260698" y="4470658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Ellipse 85"/>
          <p:cNvSpPr/>
          <p:nvPr/>
        </p:nvSpPr>
        <p:spPr>
          <a:xfrm>
            <a:off x="1690340" y="48585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Ellipse 86"/>
          <p:cNvSpPr/>
          <p:nvPr/>
        </p:nvSpPr>
        <p:spPr>
          <a:xfrm>
            <a:off x="1262746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/>
          <p:cNvSpPr/>
          <p:nvPr/>
        </p:nvSpPr>
        <p:spPr>
          <a:xfrm>
            <a:off x="2143205" y="53745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>
            <a:stCxn id="86" idx="3"/>
            <a:endCxn id="87" idx="7"/>
          </p:cNvCxnSpPr>
          <p:nvPr/>
        </p:nvCxnSpPr>
        <p:spPr>
          <a:xfrm flipH="1">
            <a:off x="1460671" y="5054043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86" idx="4"/>
            <a:endCxn id="92" idx="0"/>
          </p:cNvCxnSpPr>
          <p:nvPr/>
        </p:nvCxnSpPr>
        <p:spPr>
          <a:xfrm>
            <a:off x="1806282" y="5087592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stCxn id="86" idx="5"/>
            <a:endCxn id="88" idx="0"/>
          </p:cNvCxnSpPr>
          <p:nvPr/>
        </p:nvCxnSpPr>
        <p:spPr>
          <a:xfrm>
            <a:off x="1888265" y="5054043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714706" y="537217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518072" y="484838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/>
          <p:cNvSpPr/>
          <p:nvPr/>
        </p:nvSpPr>
        <p:spPr>
          <a:xfrm>
            <a:off x="307913" y="5366892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26888" y="53710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avec flèche 95"/>
          <p:cNvCxnSpPr>
            <a:stCxn id="93" idx="5"/>
            <a:endCxn id="95" idx="0"/>
          </p:cNvCxnSpPr>
          <p:nvPr/>
        </p:nvCxnSpPr>
        <p:spPr>
          <a:xfrm>
            <a:off x="715997" y="5043920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3"/>
            <a:endCxn id="94" idx="0"/>
          </p:cNvCxnSpPr>
          <p:nvPr/>
        </p:nvCxnSpPr>
        <p:spPr>
          <a:xfrm flipH="1">
            <a:off x="423855" y="5043920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lipse 97"/>
          <p:cNvSpPr/>
          <p:nvPr/>
        </p:nvSpPr>
        <p:spPr>
          <a:xfrm>
            <a:off x="3524874" y="4262131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9" name="Connecteur droit avec flèche 98"/>
          <p:cNvCxnSpPr>
            <a:stCxn id="98" idx="3"/>
            <a:endCxn id="108" idx="7"/>
          </p:cNvCxnSpPr>
          <p:nvPr/>
        </p:nvCxnSpPr>
        <p:spPr>
          <a:xfrm flipH="1">
            <a:off x="3178098" y="4457670"/>
            <a:ext cx="380735" cy="4112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98" idx="5"/>
            <a:endCxn id="101" idx="1"/>
          </p:cNvCxnSpPr>
          <p:nvPr/>
        </p:nvCxnSpPr>
        <p:spPr>
          <a:xfrm>
            <a:off x="3722799" y="4457670"/>
            <a:ext cx="463601" cy="4213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Ellipse 100"/>
          <p:cNvSpPr/>
          <p:nvPr/>
        </p:nvSpPr>
        <p:spPr>
          <a:xfrm>
            <a:off x="4152441" y="4845516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3724847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/>
          <p:cNvSpPr/>
          <p:nvPr/>
        </p:nvSpPr>
        <p:spPr>
          <a:xfrm>
            <a:off x="4605306" y="5361605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avec flèche 103"/>
          <p:cNvCxnSpPr>
            <a:stCxn id="101" idx="3"/>
            <a:endCxn id="102" idx="7"/>
          </p:cNvCxnSpPr>
          <p:nvPr/>
        </p:nvCxnSpPr>
        <p:spPr>
          <a:xfrm flipH="1">
            <a:off x="3922772" y="5041055"/>
            <a:ext cx="263628" cy="35409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101" idx="4"/>
            <a:endCxn id="107" idx="0"/>
          </p:cNvCxnSpPr>
          <p:nvPr/>
        </p:nvCxnSpPr>
        <p:spPr>
          <a:xfrm>
            <a:off x="4268383" y="5074604"/>
            <a:ext cx="24366" cy="28458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101" idx="5"/>
            <a:endCxn id="103" idx="0"/>
          </p:cNvCxnSpPr>
          <p:nvPr/>
        </p:nvCxnSpPr>
        <p:spPr>
          <a:xfrm>
            <a:off x="4350366" y="5041055"/>
            <a:ext cx="370882" cy="320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/>
          <p:cNvSpPr/>
          <p:nvPr/>
        </p:nvSpPr>
        <p:spPr>
          <a:xfrm>
            <a:off x="4176807" y="5359188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/>
          <p:cNvSpPr/>
          <p:nvPr/>
        </p:nvSpPr>
        <p:spPr>
          <a:xfrm>
            <a:off x="2980173" y="4835393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Ellipse 108"/>
          <p:cNvSpPr/>
          <p:nvPr/>
        </p:nvSpPr>
        <p:spPr>
          <a:xfrm>
            <a:off x="2770014" y="5353904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Ellipse 109"/>
          <p:cNvSpPr/>
          <p:nvPr/>
        </p:nvSpPr>
        <p:spPr>
          <a:xfrm>
            <a:off x="3188989" y="5358100"/>
            <a:ext cx="231884" cy="229088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avec flèche 110"/>
          <p:cNvCxnSpPr>
            <a:stCxn id="108" idx="5"/>
            <a:endCxn id="110" idx="0"/>
          </p:cNvCxnSpPr>
          <p:nvPr/>
        </p:nvCxnSpPr>
        <p:spPr>
          <a:xfrm>
            <a:off x="3178098" y="5030932"/>
            <a:ext cx="126833" cy="3271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>
            <a:stCxn id="108" idx="3"/>
            <a:endCxn id="109" idx="0"/>
          </p:cNvCxnSpPr>
          <p:nvPr/>
        </p:nvCxnSpPr>
        <p:spPr>
          <a:xfrm flipH="1">
            <a:off x="2885956" y="5030932"/>
            <a:ext cx="128176" cy="3229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166" y="4120537"/>
            <a:ext cx="2414114" cy="2721795"/>
          </a:xfrm>
          <a:prstGeom prst="rect">
            <a:avLst/>
          </a:prstGeom>
        </p:spPr>
      </p:pic>
      <p:cxnSp>
        <p:nvCxnSpPr>
          <p:cNvPr id="114" name="Connecteur droit avec flèche 113"/>
          <p:cNvCxnSpPr/>
          <p:nvPr/>
        </p:nvCxnSpPr>
        <p:spPr>
          <a:xfrm>
            <a:off x="2375089" y="4262131"/>
            <a:ext cx="0" cy="3969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>
            <a:off x="5652661" y="390563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116" name="Image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19" y="1905284"/>
            <a:ext cx="1565460" cy="189289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 rot="19982443">
            <a:off x="6845904" y="1515534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ZoneTexte 117"/>
          <p:cNvSpPr txBox="1"/>
          <p:nvPr/>
        </p:nvSpPr>
        <p:spPr>
          <a:xfrm>
            <a:off x="5966849" y="145653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789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Ex: </a:t>
            </a:r>
            <a:r>
              <a:rPr lang="fr-FR" dirty="0" err="1" smtClean="0"/>
              <a:t>Ordered</a:t>
            </a:r>
            <a:r>
              <a:rPr lang="fr-FR" dirty="0" smtClean="0"/>
              <a:t> set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623565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203254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782943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62632" y="261810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610138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189826" y="3498524"/>
            <a:ext cx="1005555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349203" y="349852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1610138" y="4148004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189827" y="4148004"/>
            <a:ext cx="1585242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1610137" y="4797484"/>
            <a:ext cx="2164931" cy="41909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610138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2189826" y="5448140"/>
            <a:ext cx="1585241" cy="552874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69516" y="5521620"/>
            <a:ext cx="425866" cy="4190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610137" y="3173180"/>
            <a:ext cx="21783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92" y="4835943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43" y="4202177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63" y="3568411"/>
            <a:ext cx="368129" cy="3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39" y="5553087"/>
            <a:ext cx="357882" cy="3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 rot="19982443">
            <a:off x="7026751" y="3391392"/>
            <a:ext cx="1117600" cy="668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51" y="4264678"/>
            <a:ext cx="2524125" cy="222885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5353992" y="4036730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Admissible partitions</a:t>
            </a:r>
            <a:endParaRPr lang="fr-FR" b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91" y="2009853"/>
            <a:ext cx="3461043" cy="170967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559366" y="152654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768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94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95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96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97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98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18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1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20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21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22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2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6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07403"/>
              </p:ext>
            </p:extLst>
          </p:nvPr>
        </p:nvGraphicFramePr>
        <p:xfrm>
          <a:off x="632009" y="3036164"/>
          <a:ext cx="7482967" cy="2108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4" name="Visio" r:id="rId3" imgW="25460300" imgH="7172257" progId="Visio.Drawing.15">
                  <p:embed/>
                </p:oleObj>
              </mc:Choice>
              <mc:Fallback>
                <p:oleObj name="Visio" r:id="rId3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2009" y="3036164"/>
                        <a:ext cx="7482967" cy="2108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From</a:t>
            </a:r>
            <a:r>
              <a:rPr lang="fr-FR" sz="3200" dirty="0" smtClean="0"/>
              <a:t> the perturbation to the source code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081041" y="63723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73991" y="5502424"/>
            <a:ext cx="255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green(){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416977" y="5502424"/>
            <a:ext cx="2276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red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025662" y="5502424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Lucida Sans Typewriter" panose="020B0509030504030204" pitchFamily="49" charset="0"/>
              </a:rPr>
              <a:t>Function</a:t>
            </a:r>
            <a:r>
              <a:rPr lang="fr-FR" dirty="0" smtClean="0">
                <a:latin typeface="Lucida Sans Typewriter" panose="020B0509030504030204" pitchFamily="49" charset="0"/>
              </a:rPr>
              <a:t> </a:t>
            </a:r>
            <a:r>
              <a:rPr lang="fr-FR" dirty="0" err="1" smtClean="0">
                <a:latin typeface="Lucida Sans Typewriter" panose="020B0509030504030204" pitchFamily="49" charset="0"/>
              </a:rPr>
              <a:t>purple</a:t>
            </a:r>
            <a:r>
              <a:rPr lang="fr-FR" dirty="0" smtClean="0">
                <a:latin typeface="Lucida Sans Typewriter" panose="020B0509030504030204" pitchFamily="49" charset="0"/>
              </a:rPr>
              <a:t>(){</a:t>
            </a:r>
          </a:p>
          <a:p>
            <a:r>
              <a:rPr lang="fr-FR" dirty="0" smtClean="0">
                <a:latin typeface="Lucida Sans Typewriter" panose="020B0509030504030204" pitchFamily="49" charset="0"/>
              </a:rPr>
              <a:t>…</a:t>
            </a:r>
          </a:p>
          <a:p>
            <a:r>
              <a:rPr lang="fr-FR" dirty="0">
                <a:latin typeface="Lucida Sans Typewriter" panose="020B0509030504030204" pitchFamily="49" charset="0"/>
              </a:rPr>
              <a:t>}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273300" y="3355759"/>
            <a:ext cx="2007767" cy="214666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5349496" y="3879542"/>
            <a:ext cx="1915374" cy="162288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81067" y="4528113"/>
            <a:ext cx="613873" cy="97431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3990255" y="2462727"/>
            <a:ext cx="1574790" cy="2509415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80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198329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1" y="2198329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5" y="22561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95584" y="2874144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61147" y="3699374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539264" y="369937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89" y="2304861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 flipV="1">
            <a:off x="3983746" y="2874143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320962" y="2874142"/>
            <a:ext cx="980554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4805718" y="3699374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4" name="Multiplier 33"/>
          <p:cNvSpPr/>
          <p:nvPr/>
        </p:nvSpPr>
        <p:spPr>
          <a:xfrm>
            <a:off x="6286704" y="2290751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4000" y="1357735"/>
            <a:ext cx="314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Analytic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552075" y="379060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sp>
        <p:nvSpPr>
          <p:cNvPr id="38" name="Rectangle 37"/>
          <p:cNvSpPr/>
          <p:nvPr/>
        </p:nvSpPr>
        <p:spPr>
          <a:xfrm>
            <a:off x="5001855" y="4935772"/>
            <a:ext cx="3533182" cy="122066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Picture 4" descr="whee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46" y="5091418"/>
            <a:ext cx="511286" cy="5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89" y="5372610"/>
            <a:ext cx="181657" cy="2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2" y="5241424"/>
            <a:ext cx="282865" cy="3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23" y="5130329"/>
            <a:ext cx="368573" cy="47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5115541" y="5672138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44" name="ZoneTexte 43"/>
          <p:cNvSpPr txBox="1"/>
          <p:nvPr/>
        </p:nvSpPr>
        <p:spPr>
          <a:xfrm>
            <a:off x="6662408" y="567213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Quantity</a:t>
            </a:r>
            <a:r>
              <a:rPr lang="fr-FR" dirty="0" smtClean="0"/>
              <a:t> of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1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 agent system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115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208827" y="135911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Systemic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approach</a:t>
            </a:r>
            <a:endParaRPr lang="fr-FR" sz="2800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91" y="5776788"/>
            <a:ext cx="549372" cy="5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6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3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7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Context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pic>
        <p:nvPicPr>
          <p:cNvPr id="5122" name="Picture 2" descr="arrow, back, circ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82" y="3087153"/>
            <a:ext cx="1502311" cy="150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4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cs.umd.edu/users/ben/ben_6_10/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 bwMode="auto">
          <a:xfrm>
            <a:off x="7493106" y="281726"/>
            <a:ext cx="1354648" cy="150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95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Lamarche-</a:t>
            </a:r>
            <a:r>
              <a:rPr lang="fr-FR" sz="4800" b="1" dirty="0" err="1" smtClean="0"/>
              <a:t>Perrin’s</a:t>
            </a:r>
            <a:r>
              <a:rPr lang="fr-FR" sz="4800" b="1" dirty="0" smtClean="0"/>
              <a:t> </a:t>
            </a:r>
            <a:r>
              <a:rPr lang="fr-FR" dirty="0" err="1"/>
              <a:t>M</a:t>
            </a:r>
            <a:r>
              <a:rPr lang="fr-FR" sz="4800" b="1" dirty="0" err="1" smtClean="0"/>
              <a:t>ethod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3627438" y="3105551"/>
            <a:ext cx="1855788" cy="1217213"/>
            <a:chOff x="3627438" y="3105551"/>
            <a:chExt cx="1855788" cy="1217213"/>
          </a:xfrm>
        </p:grpSpPr>
        <p:sp>
          <p:nvSpPr>
            <p:cNvPr id="2" name="Losange 1"/>
            <p:cNvSpPr/>
            <p:nvPr/>
          </p:nvSpPr>
          <p:spPr>
            <a:xfrm>
              <a:off x="4040188" y="3105551"/>
              <a:ext cx="1054100" cy="435926"/>
            </a:xfrm>
            <a:prstGeom prst="diamond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Ellipse 2"/>
            <p:cNvSpPr/>
            <p:nvPr/>
          </p:nvSpPr>
          <p:spPr>
            <a:xfrm>
              <a:off x="3627438" y="3948035"/>
              <a:ext cx="762000" cy="3683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3776" y="3954464"/>
              <a:ext cx="679450" cy="36830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en angle 11"/>
            <p:cNvCxnSpPr>
              <a:endCxn id="7" idx="0"/>
            </p:cNvCxnSpPr>
            <p:nvPr/>
          </p:nvCxnSpPr>
          <p:spPr>
            <a:xfrm>
              <a:off x="4558507" y="3744756"/>
              <a:ext cx="584994" cy="209708"/>
            </a:xfrm>
            <a:prstGeom prst="bent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en angle 13"/>
            <p:cNvCxnSpPr>
              <a:stCxn id="2" idx="2"/>
              <a:endCxn id="3" idx="0"/>
            </p:cNvCxnSpPr>
            <p:nvPr/>
          </p:nvCxnSpPr>
          <p:spPr>
            <a:xfrm rot="5400000">
              <a:off x="4084559" y="3465356"/>
              <a:ext cx="406558" cy="558800"/>
            </a:xfrm>
            <a:prstGeom prst="bent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76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0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8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9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10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2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3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4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129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130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00" y="2427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9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What</a:t>
            </a:r>
            <a:r>
              <a:rPr lang="fr-FR" b="1" dirty="0" smtClean="0"/>
              <a:t> about </a:t>
            </a:r>
            <a:r>
              <a:rPr lang="fr-FR" b="1" dirty="0" err="1" smtClean="0"/>
              <a:t>scalability</a:t>
            </a:r>
            <a:r>
              <a:rPr lang="fr-FR" b="1" dirty="0" smtClean="0"/>
              <a:t>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64" y="4376597"/>
            <a:ext cx="530792" cy="6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109897"/>
            <a:ext cx="736547" cy="95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cument, editor, f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89" y="3893997"/>
            <a:ext cx="903110" cy="117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ocument, editor, fil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41" y="3576497"/>
            <a:ext cx="1148057" cy="14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70" y="3069461"/>
            <a:ext cx="1539227" cy="199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document, editor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69" y="2599842"/>
            <a:ext cx="1901531" cy="24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A few figures…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81" y="144910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4565650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</a:p>
          <a:p>
            <a:pPr lvl="1"/>
            <a:r>
              <a:rPr lang="fr-FR" dirty="0" smtClean="0"/>
              <a:t>82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dirty="0" smtClean="0"/>
              <a:t>482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r>
              <a:rPr lang="fr-FR" b="1" dirty="0" smtClean="0"/>
              <a:t>LU class C 700 MPI threads running on G5K (Nancy)</a:t>
            </a:r>
          </a:p>
          <a:p>
            <a:pPr lvl="1"/>
            <a:r>
              <a:rPr lang="fr-FR" dirty="0" smtClean="0"/>
              <a:t>71 second duration</a:t>
            </a:r>
          </a:p>
          <a:p>
            <a:pPr lvl="2"/>
            <a:r>
              <a:rPr lang="fr-FR" b="1" dirty="0" smtClean="0"/>
              <a:t>218,457,456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12.3</a:t>
            </a:r>
            <a:r>
              <a:rPr lang="fr-FR" dirty="0" smtClean="0"/>
              <a:t> GB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Visualization</a:t>
            </a:r>
            <a:r>
              <a:rPr lang="fr-FR" dirty="0" smtClean="0"/>
              <a:t>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5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72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3" y="2270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  <p:pic>
        <p:nvPicPr>
          <p:cNvPr id="7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4" y="-2643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Systems</a:t>
            </a:r>
            <a:r>
              <a:rPr lang="fr-FR" dirty="0" smtClean="0"/>
              <a:t> and applications </a:t>
            </a:r>
            <a:r>
              <a:rPr lang="fr-FR" dirty="0" err="1" smtClean="0"/>
              <a:t>become</a:t>
            </a:r>
            <a:r>
              <a:rPr lang="fr-FR" dirty="0" smtClean="0"/>
              <a:t> more and more </a:t>
            </a:r>
            <a:r>
              <a:rPr lang="fr-FR" dirty="0" err="1" smtClean="0"/>
              <a:t>complex</a:t>
            </a:r>
            <a:r>
              <a:rPr lang="fr-FR" dirty="0" smtClean="0"/>
              <a:t> to </a:t>
            </a:r>
            <a:r>
              <a:rPr lang="fr-FR" dirty="0" err="1" smtClean="0"/>
              <a:t>analyze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426727"/>
            <a:ext cx="2072640" cy="223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663" y="275141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6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google.fr/url?source=imglanding&amp;ct=img&amp;q=http://fc06.deviantart.net/fs70/f/2014/193/5/8/jar_jar_binks_by_homegrown15-d7qfygq.jpg&amp;sa=X&amp;ei=Ik9sVaSjHIz9UJ7ageAJ&amp;ved=0CAkQ8wc&amp;usg=AFQjCNHwTV0bBRbJU7dlZq09cgcWf1cog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63" y="292247"/>
            <a:ext cx="1997937" cy="14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35260" y="2047992"/>
            <a:ext cx="5552197" cy="853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6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buNone/>
            </a:pPr>
            <a:endParaRPr lang="fr-FR" sz="3600" dirty="0" smtClean="0"/>
          </a:p>
          <a:p>
            <a:pPr marL="0" indent="0">
              <a:buNone/>
            </a:pPr>
            <a:r>
              <a:rPr lang="fr-FR" sz="3600" b="1" dirty="0" smtClean="0"/>
              <a:t>Zoom</a:t>
            </a:r>
          </a:p>
          <a:p>
            <a:pPr marL="0" indent="0">
              <a:buNone/>
            </a:pP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179070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08" y="3009901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45" y="4264489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58" y="523059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-1308666" y="3823270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7143174" y="2495435"/>
            <a:ext cx="120898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39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fr-FR" sz="239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click, computer, device, hardware, input, mouse, tool icon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98" y="3833011"/>
            <a:ext cx="1310746" cy="131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2684">
            <a:off x="1248104" y="1293115"/>
            <a:ext cx="6660494" cy="447860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70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Proposal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3" y="231891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06" y="5522395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34" y="5522395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70" y="53128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2720325" y="2318910"/>
            <a:ext cx="2798026" cy="10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862" y="1603359"/>
            <a:ext cx="2797838" cy="1863862"/>
          </a:xfrm>
        </p:spPr>
      </p:pic>
      <p:pic>
        <p:nvPicPr>
          <p:cNvPr id="95236" name="Picture 4" descr="http://www.google.fr/url?source=imglanding&amp;ct=img&amp;q=http://img.xooimage.com/files5/e/2/d/yoda-ad3df.jpg&amp;sa=X&amp;ei=209sVeT1L4GmUMnNg2A&amp;ved=0CAkQ8wc&amp;usg=AFQjCNHvtJ7KuAR-GXDc2GAW3Z2OpoIec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79" y="69871"/>
            <a:ext cx="1241977" cy="18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52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11656" y="3690635"/>
            <a:ext cx="528812" cy="8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60" y="3579923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>
            <a:off x="1952458" y="2857235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6" y="54049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avec flèche 21"/>
          <p:cNvCxnSpPr/>
          <p:nvPr/>
        </p:nvCxnSpPr>
        <p:spPr>
          <a:xfrm>
            <a:off x="5935431" y="5922444"/>
            <a:ext cx="522519" cy="0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http://www.google.fr/url?source=imglanding&amp;ct=img&amp;q=https://cdn2.iconfinder.com/data/icons/windows-8-metro-style/512/hammer.png&amp;sa=X&amp;ei=IPRsVYLrLYPX7AbmgYPIDA&amp;ved=0CAkQ8wc&amp;usg=AFQjCNE0dTaZMzhVHIfHbUXra6235r-Cxw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03" y="5312844"/>
            <a:ext cx="1370706" cy="13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8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24</a:t>
            </a:fld>
            <a:endParaRPr lang="fr-FR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014013"/>
              </p:ext>
            </p:extLst>
          </p:nvPr>
        </p:nvGraphicFramePr>
        <p:xfrm>
          <a:off x="1078405" y="5888377"/>
          <a:ext cx="6489043" cy="83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80" name="Visio" r:id="rId3" imgW="24698277" imgH="3171766" progId="Visio.Drawing.15">
                  <p:embed/>
                </p:oleObj>
              </mc:Choice>
              <mc:Fallback>
                <p:oleObj name="Visio" r:id="rId3" imgW="24698277" imgH="31717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8405" y="5888377"/>
                        <a:ext cx="6489043" cy="83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lèche droite 11"/>
          <p:cNvSpPr/>
          <p:nvPr/>
        </p:nvSpPr>
        <p:spPr>
          <a:xfrm rot="5400000">
            <a:off x="4747280" y="3358275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747280" y="558099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00753"/>
              </p:ext>
            </p:extLst>
          </p:nvPr>
        </p:nvGraphicFramePr>
        <p:xfrm>
          <a:off x="1078404" y="1483319"/>
          <a:ext cx="6489044" cy="1828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81" name="Visio" r:id="rId6" imgW="25460300" imgH="7172257" progId="Visio.Drawing.15">
                  <p:embed/>
                </p:oleObj>
              </mc:Choice>
              <mc:Fallback>
                <p:oleObj name="Visio" r:id="rId6" imgW="25460300" imgH="71722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8404" y="1483319"/>
                        <a:ext cx="6489044" cy="1828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288100"/>
              </p:ext>
            </p:extLst>
          </p:nvPr>
        </p:nvGraphicFramePr>
        <p:xfrm>
          <a:off x="937682" y="3665656"/>
          <a:ext cx="6629766" cy="1835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82" name="Visio" r:id="rId8" imgW="25698557" imgH="7115243" progId="Visio.Drawing.15">
                  <p:embed/>
                </p:oleObj>
              </mc:Choice>
              <mc:Fallback>
                <p:oleObj name="Visio" r:id="rId8" imgW="25698557" imgH="711524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7682" y="3665656"/>
                        <a:ext cx="6629766" cy="1835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Lamarche-</a:t>
            </a:r>
            <a:r>
              <a:rPr lang="fr-FR" dirty="0" err="1" smtClean="0"/>
              <a:t>Perrin’s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8520" y="366057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439181" y="42570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033765" y="4188507"/>
            <a:ext cx="1336521" cy="1370182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994962" y="568214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</a:t>
            </a:r>
            <a:r>
              <a:rPr lang="fr-FR" b="1" dirty="0" err="1" smtClean="0">
                <a:solidFill>
                  <a:srgbClr val="00B050"/>
                </a:solidFill>
              </a:rPr>
              <a:t>Partition+Aggregation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0962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26" y="172968"/>
            <a:ext cx="1595474" cy="15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95" y="0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5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404769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8" name="ZoneTexte 97"/>
          <p:cNvSpPr txBox="1"/>
          <p:nvPr/>
        </p:nvSpPr>
        <p:spPr>
          <a:xfrm>
            <a:off x="5514568" y="5404769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Redistribution</a:t>
            </a:r>
          </a:p>
          <a:p>
            <a:pPr algn="ctr"/>
            <a:r>
              <a:rPr lang="fr-FR" b="1" dirty="0" smtClean="0"/>
              <a:t>(</a:t>
            </a:r>
            <a:r>
              <a:rPr lang="fr-FR" b="1" dirty="0" err="1" smtClean="0"/>
              <a:t>uniform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02516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903859" y="3510604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745085" y="2997809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 rot="6657953">
            <a:off x="3859168" y="2631940"/>
            <a:ext cx="572206" cy="98899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744827" y="3219299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 rot="1386068">
            <a:off x="2413680" y="34326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 rot="1386068">
            <a:off x="2688217" y="3714052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 rot="1386068">
            <a:off x="2178467" y="380242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1386068">
            <a:off x="3850215" y="346596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 rot="1386068">
            <a:off x="5661311" y="369617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1386068">
            <a:off x="5151561" y="378454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7977" y="3793577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6657953">
            <a:off x="5231585" y="2799215"/>
            <a:ext cx="767864" cy="90637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2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70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Loss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2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grpSp>
        <p:nvGrpSpPr>
          <p:cNvPr id="75" name="Groupe 74"/>
          <p:cNvGrpSpPr/>
          <p:nvPr/>
        </p:nvGrpSpPr>
        <p:grpSpPr>
          <a:xfrm>
            <a:off x="316105" y="3299928"/>
            <a:ext cx="4302874" cy="3210894"/>
            <a:chOff x="104713" y="3187456"/>
            <a:chExt cx="4803514" cy="3678458"/>
          </a:xfrm>
        </p:grpSpPr>
        <p:sp>
          <p:nvSpPr>
            <p:cNvPr id="5" name="Ellipse 4"/>
            <p:cNvSpPr/>
            <p:nvPr/>
          </p:nvSpPr>
          <p:spPr>
            <a:xfrm>
              <a:off x="3875088" y="5728168"/>
              <a:ext cx="889299" cy="567119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Ellipse 5"/>
            <p:cNvSpPr/>
            <p:nvPr/>
          </p:nvSpPr>
          <p:spPr>
            <a:xfrm>
              <a:off x="1001555" y="5396283"/>
              <a:ext cx="1274404" cy="944672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/>
            <p:cNvSpPr/>
            <p:nvPr/>
          </p:nvSpPr>
          <p:spPr>
            <a:xfrm>
              <a:off x="2948538" y="5710092"/>
              <a:ext cx="889299" cy="567119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4" descr="delete, error, remov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345" y="6460367"/>
              <a:ext cx="357882" cy="35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362" y="6497785"/>
              <a:ext cx="368129" cy="368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Ellipse 9"/>
            <p:cNvSpPr/>
            <p:nvPr/>
          </p:nvSpPr>
          <p:spPr>
            <a:xfrm>
              <a:off x="1878420" y="318745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avec flèche 10"/>
            <p:cNvCxnSpPr>
              <a:stCxn id="10" idx="3"/>
              <a:endCxn id="20" idx="7"/>
            </p:cNvCxnSpPr>
            <p:nvPr/>
          </p:nvCxnSpPr>
          <p:spPr>
            <a:xfrm flipH="1">
              <a:off x="1531644" y="3382995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>
              <a:stCxn id="10" idx="5"/>
              <a:endCxn id="13" idx="1"/>
            </p:cNvCxnSpPr>
            <p:nvPr/>
          </p:nvCxnSpPr>
          <p:spPr>
            <a:xfrm>
              <a:off x="2076345" y="3382995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/>
          </p:nvSpPr>
          <p:spPr>
            <a:xfrm>
              <a:off x="2505987" y="3770841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2078393" y="428693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2958852" y="428693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avec flèche 15"/>
            <p:cNvCxnSpPr>
              <a:stCxn id="13" idx="3"/>
              <a:endCxn id="14" idx="7"/>
            </p:cNvCxnSpPr>
            <p:nvPr/>
          </p:nvCxnSpPr>
          <p:spPr>
            <a:xfrm flipH="1">
              <a:off x="2276318" y="3966380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>
              <a:stCxn id="13" idx="4"/>
              <a:endCxn id="19" idx="0"/>
            </p:cNvCxnSpPr>
            <p:nvPr/>
          </p:nvCxnSpPr>
          <p:spPr>
            <a:xfrm>
              <a:off x="2621929" y="3999929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stCxn id="13" idx="5"/>
              <a:endCxn id="15" idx="0"/>
            </p:cNvCxnSpPr>
            <p:nvPr/>
          </p:nvCxnSpPr>
          <p:spPr>
            <a:xfrm>
              <a:off x="2703912" y="3966380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/>
          </p:nvSpPr>
          <p:spPr>
            <a:xfrm>
              <a:off x="2530353" y="428451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333719" y="376071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1123560" y="4279229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1542535" y="428342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/>
            <p:cNvCxnSpPr>
              <a:stCxn id="20" idx="5"/>
              <a:endCxn id="22" idx="0"/>
            </p:cNvCxnSpPr>
            <p:nvPr/>
          </p:nvCxnSpPr>
          <p:spPr>
            <a:xfrm>
              <a:off x="1531644" y="3956257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stCxn id="20" idx="3"/>
              <a:endCxn id="21" idx="0"/>
            </p:cNvCxnSpPr>
            <p:nvPr/>
          </p:nvCxnSpPr>
          <p:spPr>
            <a:xfrm flipH="1">
              <a:off x="1239502" y="3956257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/>
          </p:nvSpPr>
          <p:spPr>
            <a:xfrm>
              <a:off x="859573" y="4805411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avec flèche 25"/>
            <p:cNvCxnSpPr>
              <a:stCxn id="25" idx="3"/>
              <a:endCxn id="35" idx="7"/>
            </p:cNvCxnSpPr>
            <p:nvPr/>
          </p:nvCxnSpPr>
          <p:spPr>
            <a:xfrm flipH="1">
              <a:off x="512797" y="5000950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stCxn id="25" idx="5"/>
              <a:endCxn id="28" idx="1"/>
            </p:cNvCxnSpPr>
            <p:nvPr/>
          </p:nvCxnSpPr>
          <p:spPr>
            <a:xfrm>
              <a:off x="1057498" y="5000950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/>
          </p:nvSpPr>
          <p:spPr>
            <a:xfrm>
              <a:off x="1487140" y="538879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1059546" y="59048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/>
            <p:cNvSpPr/>
            <p:nvPr/>
          </p:nvSpPr>
          <p:spPr>
            <a:xfrm>
              <a:off x="1940005" y="59048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avec flèche 30"/>
            <p:cNvCxnSpPr>
              <a:stCxn id="28" idx="3"/>
              <a:endCxn id="29" idx="7"/>
            </p:cNvCxnSpPr>
            <p:nvPr/>
          </p:nvCxnSpPr>
          <p:spPr>
            <a:xfrm flipH="1">
              <a:off x="1257471" y="5584335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>
              <a:stCxn id="28" idx="4"/>
              <a:endCxn id="34" idx="0"/>
            </p:cNvCxnSpPr>
            <p:nvPr/>
          </p:nvCxnSpPr>
          <p:spPr>
            <a:xfrm>
              <a:off x="1603082" y="5617884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>
              <a:stCxn id="28" idx="5"/>
              <a:endCxn id="30" idx="0"/>
            </p:cNvCxnSpPr>
            <p:nvPr/>
          </p:nvCxnSpPr>
          <p:spPr>
            <a:xfrm>
              <a:off x="1685065" y="5584335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/>
          </p:nvSpPr>
          <p:spPr>
            <a:xfrm>
              <a:off x="1511506" y="590246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314872" y="537867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104713" y="5897184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523688" y="590138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>
              <a:stCxn id="35" idx="5"/>
              <a:endCxn id="37" idx="0"/>
            </p:cNvCxnSpPr>
            <p:nvPr/>
          </p:nvCxnSpPr>
          <p:spPr>
            <a:xfrm>
              <a:off x="512797" y="5574212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/>
            <p:cNvCxnSpPr>
              <a:stCxn id="35" idx="3"/>
              <a:endCxn id="36" idx="0"/>
            </p:cNvCxnSpPr>
            <p:nvPr/>
          </p:nvCxnSpPr>
          <p:spPr>
            <a:xfrm flipH="1">
              <a:off x="220655" y="5574212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/>
            <p:cNvSpPr/>
            <p:nvPr/>
          </p:nvSpPr>
          <p:spPr>
            <a:xfrm>
              <a:off x="3321674" y="4792423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1" name="Connecteur droit avec flèche 40"/>
            <p:cNvCxnSpPr>
              <a:stCxn id="40" idx="3"/>
              <a:endCxn id="50" idx="7"/>
            </p:cNvCxnSpPr>
            <p:nvPr/>
          </p:nvCxnSpPr>
          <p:spPr>
            <a:xfrm flipH="1">
              <a:off x="2974898" y="4987962"/>
              <a:ext cx="380735" cy="4112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>
              <a:stCxn id="40" idx="5"/>
              <a:endCxn id="43" idx="1"/>
            </p:cNvCxnSpPr>
            <p:nvPr/>
          </p:nvCxnSpPr>
          <p:spPr>
            <a:xfrm>
              <a:off x="3519599" y="4987962"/>
              <a:ext cx="463601" cy="4213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/>
            <p:cNvSpPr/>
            <p:nvPr/>
          </p:nvSpPr>
          <p:spPr>
            <a:xfrm>
              <a:off x="3949241" y="5375808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/>
            <p:cNvSpPr/>
            <p:nvPr/>
          </p:nvSpPr>
          <p:spPr>
            <a:xfrm>
              <a:off x="3521647" y="5891897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/>
            <p:nvPr/>
          </p:nvSpPr>
          <p:spPr>
            <a:xfrm>
              <a:off x="4402106" y="5891897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avec flèche 45"/>
            <p:cNvCxnSpPr>
              <a:stCxn id="43" idx="3"/>
              <a:endCxn id="44" idx="7"/>
            </p:cNvCxnSpPr>
            <p:nvPr/>
          </p:nvCxnSpPr>
          <p:spPr>
            <a:xfrm flipH="1">
              <a:off x="3719572" y="5571347"/>
              <a:ext cx="263628" cy="3540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>
              <a:stCxn id="43" idx="4"/>
              <a:endCxn id="49" idx="0"/>
            </p:cNvCxnSpPr>
            <p:nvPr/>
          </p:nvCxnSpPr>
          <p:spPr>
            <a:xfrm>
              <a:off x="4065183" y="5604896"/>
              <a:ext cx="24366" cy="28458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>
              <a:stCxn id="43" idx="5"/>
              <a:endCxn id="45" idx="0"/>
            </p:cNvCxnSpPr>
            <p:nvPr/>
          </p:nvCxnSpPr>
          <p:spPr>
            <a:xfrm>
              <a:off x="4147166" y="5571347"/>
              <a:ext cx="370882" cy="3205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/>
          </p:nvSpPr>
          <p:spPr>
            <a:xfrm>
              <a:off x="3973607" y="5889480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/>
            <p:cNvSpPr/>
            <p:nvPr/>
          </p:nvSpPr>
          <p:spPr>
            <a:xfrm>
              <a:off x="2776973" y="5365685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/>
            <p:cNvSpPr/>
            <p:nvPr/>
          </p:nvSpPr>
          <p:spPr>
            <a:xfrm>
              <a:off x="2566814" y="5884196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/>
            <p:cNvSpPr/>
            <p:nvPr/>
          </p:nvSpPr>
          <p:spPr>
            <a:xfrm>
              <a:off x="2985789" y="5888392"/>
              <a:ext cx="231884" cy="22908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3" name="Connecteur droit avec flèche 52"/>
            <p:cNvCxnSpPr>
              <a:stCxn id="50" idx="5"/>
              <a:endCxn id="52" idx="0"/>
            </p:cNvCxnSpPr>
            <p:nvPr/>
          </p:nvCxnSpPr>
          <p:spPr>
            <a:xfrm>
              <a:off x="2974898" y="5561224"/>
              <a:ext cx="126833" cy="32716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>
              <a:stCxn id="50" idx="3"/>
              <a:endCxn id="51" idx="0"/>
            </p:cNvCxnSpPr>
            <p:nvPr/>
          </p:nvCxnSpPr>
          <p:spPr>
            <a:xfrm flipH="1">
              <a:off x="2682756" y="5561224"/>
              <a:ext cx="128176" cy="32297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>
              <a:off x="2171889" y="4792423"/>
              <a:ext cx="0" cy="39695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e 75"/>
          <p:cNvGrpSpPr/>
          <p:nvPr/>
        </p:nvGrpSpPr>
        <p:grpSpPr>
          <a:xfrm>
            <a:off x="5618874" y="3388146"/>
            <a:ext cx="2370883" cy="2682531"/>
            <a:chOff x="5441254" y="3099940"/>
            <a:chExt cx="2688435" cy="3382914"/>
          </a:xfrm>
        </p:grpSpPr>
        <p:sp>
          <p:nvSpPr>
            <p:cNvPr id="56" name="Rectangle 55"/>
            <p:cNvSpPr/>
            <p:nvPr/>
          </p:nvSpPr>
          <p:spPr>
            <a:xfrm>
              <a:off x="5964756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44445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24134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703823" y="309994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51329" y="398036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531017" y="3980364"/>
              <a:ext cx="1005555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690394" y="398036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51329" y="4629844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531018" y="4629844"/>
              <a:ext cx="1585242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951328" y="5279324"/>
              <a:ext cx="2164931" cy="419094"/>
            </a:xfrm>
            <a:prstGeom prst="rect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951329" y="600346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531017" y="5929980"/>
              <a:ext cx="1585241" cy="552874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110707" y="6003460"/>
              <a:ext cx="425866" cy="4190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9" name="Connecteur droit avec flèche 68"/>
            <p:cNvCxnSpPr/>
            <p:nvPr/>
          </p:nvCxnSpPr>
          <p:spPr>
            <a:xfrm>
              <a:off x="5951328" y="3655020"/>
              <a:ext cx="21783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883" y="5317783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834" y="4684017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254" y="4050251"/>
              <a:ext cx="368129" cy="364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delete, error, remove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130" y="6034927"/>
              <a:ext cx="357882" cy="354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4" name="Connecteur droit 73"/>
          <p:cNvCxnSpPr/>
          <p:nvPr/>
        </p:nvCxnSpPr>
        <p:spPr>
          <a:xfrm>
            <a:off x="5036596" y="2943651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adapt</a:t>
            </a:r>
            <a:r>
              <a:rPr lang="fr-FR" dirty="0" smtClean="0"/>
              <a:t> LP </a:t>
            </a:r>
            <a:r>
              <a:rPr lang="fr-FR" dirty="0" err="1" smtClean="0"/>
              <a:t>method</a:t>
            </a:r>
            <a:r>
              <a:rPr lang="fr-FR" dirty="0" smtClean="0"/>
              <a:t> to trace </a:t>
            </a:r>
            <a:r>
              <a:rPr lang="fr-FR" dirty="0" err="1" smtClean="0"/>
              <a:t>analysis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7012"/>
              </p:ext>
            </p:extLst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9" name="Visio" r:id="rId3" imgW="6667573" imgH="1266740" progId="Visio.Drawing.15">
                  <p:embed/>
                </p:oleObj>
              </mc:Choice>
              <mc:Fallback>
                <p:oleObj name="Visio" r:id="rId3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16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6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894800"/>
              </p:ext>
            </p:extLst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17" name="Visio" r:id="rId4" imgW="7391371" imgH="3791093" progId="Visio.Drawing.15">
                  <p:embed/>
                </p:oleObj>
              </mc:Choice>
              <mc:Fallback>
                <p:oleObj name="Visio" r:id="rId4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8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852462" y="5391890"/>
            <a:ext cx="609600" cy="6287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852462" y="4054488"/>
            <a:ext cx="0" cy="19661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852462" y="6020591"/>
            <a:ext cx="4312627" cy="9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331217" y="6048219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2134132" y="603122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985224" y="6031225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45" name="ZoneTexte 44"/>
          <p:cNvSpPr txBox="1"/>
          <p:nvPr/>
        </p:nvSpPr>
        <p:spPr>
          <a:xfrm>
            <a:off x="3775937" y="6036973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4566650" y="6046600"/>
            <a:ext cx="381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48" name="ZoneTexte 47"/>
          <p:cNvSpPr txBox="1"/>
          <p:nvPr/>
        </p:nvSpPr>
        <p:spPr>
          <a:xfrm>
            <a:off x="419521" y="423563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28830" y="480995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28830" y="539134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366257" y="6411190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108203" y="4821164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462062" y="1796205"/>
            <a:ext cx="4376164" cy="7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677228" y="1382943"/>
            <a:ext cx="2197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continuous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34" name="Connecteur droit 33"/>
          <p:cNvCxnSpPr/>
          <p:nvPr/>
        </p:nvCxnSpPr>
        <p:spPr>
          <a:xfrm>
            <a:off x="1462062" y="1803860"/>
            <a:ext cx="0" cy="13845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023908" y="196942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</a:t>
            </a:r>
            <a:r>
              <a:rPr lang="fr-FR" sz="1400" dirty="0" smtClean="0"/>
              <a:t>1</a:t>
            </a:r>
            <a:endParaRPr lang="fr-FR" sz="1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1023908" y="235707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2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023908" y="272368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</a:t>
            </a:r>
            <a:r>
              <a:rPr lang="fr-FR" sz="1400" dirty="0"/>
              <a:t>3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255533" y="1690720"/>
            <a:ext cx="284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Sum</a:t>
            </a:r>
            <a:r>
              <a:rPr lang="fr-FR" sz="2000" b="1" dirty="0" smtClean="0"/>
              <a:t> of state durations</a:t>
            </a:r>
            <a:endParaRPr lang="fr-FR" sz="2000" b="1" dirty="0"/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507428" y="2404241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Space</a:t>
            </a:r>
            <a:endParaRPr lang="fr-FR" sz="1600" dirty="0"/>
          </a:p>
        </p:txBody>
      </p:sp>
      <p:sp>
        <p:nvSpPr>
          <p:cNvPr id="23" name="Rectangle 22"/>
          <p:cNvSpPr/>
          <p:nvPr/>
        </p:nvSpPr>
        <p:spPr>
          <a:xfrm>
            <a:off x="6448865" y="2522612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6769692" y="331298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7224111" y="3315689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7675954" y="3312987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6769692" y="3831204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7224111" y="3831204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7675955" y="3831204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769692" y="4887300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d1+d2+p1*d3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6726511" y="3927450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54" name="Flèche droite 53"/>
          <p:cNvSpPr/>
          <p:nvPr/>
        </p:nvSpPr>
        <p:spPr>
          <a:xfrm rot="5400000">
            <a:off x="7490811" y="4457589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6769692" y="3162075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8493717" y="3162075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6769692" y="2981989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7036015" y="263300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66" name="ZoneTexte 65"/>
          <p:cNvSpPr txBox="1"/>
          <p:nvPr/>
        </p:nvSpPr>
        <p:spPr>
          <a:xfrm>
            <a:off x="500451" y="368380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624299" y="352507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780750" y="338537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948190" y="324567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18889622">
            <a:off x="-117513" y="338207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1105243" y="309970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895880" y="3333140"/>
            <a:ext cx="730164" cy="71231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489515"/>
              </p:ext>
            </p:extLst>
          </p:nvPr>
        </p:nvGraphicFramePr>
        <p:xfrm>
          <a:off x="1019502" y="1986044"/>
          <a:ext cx="4892632" cy="401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35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9502" y="1986044"/>
                        <a:ext cx="4892632" cy="4011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8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6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81229"/>
              </p:ext>
            </p:extLst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4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9062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55" y="446217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68159"/>
              </p:ext>
            </p:extLst>
          </p:nvPr>
        </p:nvGraphicFramePr>
        <p:xfrm>
          <a:off x="395288" y="1889125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5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288" y="1889125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4" y="3889698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43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325234" y="2148384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325234" y="2645097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476017" y="3890542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144384" y="4036725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565548" y="4914253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401434" y="3021023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4002302" y="4435260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242327" y="5347062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947758" y="580184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734684" y="4297550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563462" y="4942475"/>
            <a:ext cx="662141" cy="924828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398778" y="4701282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474978" y="2826593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2791311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014" y="4638455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906551" y="522324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906551" y="4302303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795054" y="3564232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795053" y="1873353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5168349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852" y="4251059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70" y="3143341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468" y="2356189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925254" y="2402882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925254" y="3208365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720213" y="199290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732235" y="2563306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744258" y="3480180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744258" y="47086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44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907333"/>
              </p:ext>
            </p:extLst>
          </p:nvPr>
        </p:nvGraphicFramePr>
        <p:xfrm>
          <a:off x="252413" y="3181350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3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13" y="3181350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717985" y="2627141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538014" y="2011588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331789" y="3681497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671719" y="2743822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022122" y="1877046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195923" y="2523377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975449" y="5149970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647645" y="2212501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622907" y="186553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ut-2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39" y="527052"/>
            <a:ext cx="8732147" cy="5405988"/>
          </a:xfrm>
        </p:spPr>
      </p:pic>
      <p:pic>
        <p:nvPicPr>
          <p:cNvPr id="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r>
              <a:rPr lang="fr-FR" dirty="0" smtClean="0"/>
              <a:t>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cdn0.iconfinder.com/data/icons/star-wars/48/x-wing-512.png&amp;sa=X&amp;ei=7upkVc-oDYjeUfvKgbAL&amp;ved=0CAkQ8wc&amp;usg=AFQjCNFgRPBybZvSbB4U4K-gjj2_xL4e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068" y="2914765"/>
            <a:ext cx="2446564" cy="91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75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sz="4800" b="1" dirty="0" err="1" smtClean="0"/>
              <a:t>Analysis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824420" y="4401645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Process</a:t>
            </a:r>
            <a:r>
              <a:rPr lang="fr-FR" sz="2400" b="1" dirty="0" smtClean="0"/>
              <a:t> </a:t>
            </a:r>
            <a:r>
              <a:rPr lang="fr-FR" sz="2400" dirty="0" smtClean="0"/>
              <a:t>trace data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84" y="6055350"/>
            <a:ext cx="770554" cy="78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4" y="5690001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5" y="2999543"/>
            <a:ext cx="514133" cy="6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66740" y="378480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955351" y="53392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8" y="4188602"/>
            <a:ext cx="1056365" cy="10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1824420" y="2999543"/>
            <a:ext cx="6891020" cy="12529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Collect</a:t>
            </a:r>
            <a:r>
              <a:rPr lang="fr-FR" sz="2400" b="1" dirty="0" smtClean="0"/>
              <a:t> </a:t>
            </a:r>
            <a:r>
              <a:rPr lang="fr-FR" sz="2400" dirty="0" smtClean="0"/>
              <a:t>information about the </a:t>
            </a:r>
            <a:r>
              <a:rPr lang="fr-FR" sz="2400" dirty="0" err="1" smtClean="0"/>
              <a:t>execution</a:t>
            </a:r>
            <a:r>
              <a:rPr lang="fr-FR" sz="2400" dirty="0" smtClean="0"/>
              <a:t> and </a:t>
            </a:r>
            <a:r>
              <a:rPr lang="fr-FR" sz="2400" dirty="0" err="1" smtClean="0"/>
              <a:t>save</a:t>
            </a:r>
            <a:r>
              <a:rPr lang="fr-FR" sz="2400" dirty="0" smtClean="0"/>
              <a:t> </a:t>
            </a:r>
            <a:r>
              <a:rPr lang="fr-FR" sz="2400" dirty="0" err="1" smtClean="0"/>
              <a:t>them</a:t>
            </a:r>
            <a:r>
              <a:rPr lang="fr-FR" sz="2400" dirty="0" smtClean="0"/>
              <a:t> in a file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5868851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Analyze</a:t>
            </a:r>
            <a:r>
              <a:rPr lang="fr-FR" sz="2400" dirty="0" smtClean="0"/>
              <a:t> the content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5765083" y="5390287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37" y="4575307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686559"/>
            <a:ext cx="6891020" cy="10797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Instrument</a:t>
            </a:r>
            <a:r>
              <a:rPr lang="fr-FR" sz="2400" dirty="0" smtClean="0"/>
              <a:t> </a:t>
            </a:r>
            <a:r>
              <a:rPr lang="fr-FR" sz="2400" dirty="0" err="1"/>
              <a:t>c</a:t>
            </a:r>
            <a:r>
              <a:rPr lang="fr-FR" sz="2400" dirty="0" err="1" smtClean="0"/>
              <a:t>omplex</a:t>
            </a:r>
            <a:r>
              <a:rPr lang="fr-FR" sz="2400" dirty="0" smtClean="0"/>
              <a:t> system/application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878469" y="4970247"/>
            <a:ext cx="743274" cy="929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896015" y="5690001"/>
            <a:ext cx="681808" cy="339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896015" y="6121771"/>
            <a:ext cx="681808" cy="22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6457950" y="466119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/>
              <a:t>Statistics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6456771" y="546542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err="1" smtClean="0"/>
              <a:t>Automatic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approach</a:t>
            </a:r>
            <a:endParaRPr lang="fr-FR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6456770" y="6225627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 smtClean="0">
                <a:solidFill>
                  <a:srgbClr val="FF0000"/>
                </a:solidFill>
              </a:rPr>
              <a:t>Visualization</a:t>
            </a:r>
            <a:endParaRPr lang="fr-FR" sz="2400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400" i="1" dirty="0" smtClean="0"/>
          </a:p>
          <a:p>
            <a:pPr marL="0" indent="0">
              <a:buNone/>
            </a:pPr>
            <a:endParaRPr lang="fr-FR" sz="2400" b="1" dirty="0" smtClean="0"/>
          </a:p>
        </p:txBody>
      </p:sp>
      <p:cxnSp>
        <p:nvCxnSpPr>
          <p:cNvPr id="32" name="Connecteur droit 31"/>
          <p:cNvCxnSpPr/>
          <p:nvPr/>
        </p:nvCxnSpPr>
        <p:spPr>
          <a:xfrm>
            <a:off x="5236919" y="4401645"/>
            <a:ext cx="3764841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516492" y="4397405"/>
            <a:ext cx="720427" cy="90284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336800" y="5339280"/>
            <a:ext cx="217969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454937" cy="34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Software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518676" cy="34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Hardware components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smtClean="0"/>
              <a:t>How to </a:t>
            </a:r>
            <a:r>
              <a:rPr lang="fr-FR" sz="3600" dirty="0" err="1" smtClean="0"/>
              <a:t>generate</a:t>
            </a:r>
            <a:r>
              <a:rPr lang="fr-FR" sz="3600" dirty="0" smtClean="0"/>
              <a:t> a </a:t>
            </a:r>
            <a:r>
              <a:rPr lang="fr-FR" sz="3600" dirty="0" err="1" smtClean="0"/>
              <a:t>spatiotemporal</a:t>
            </a:r>
            <a:r>
              <a:rPr lang="fr-FR" sz="3600" dirty="0" smtClean="0"/>
              <a:t> </a:t>
            </a:r>
            <a:r>
              <a:rPr lang="fr-FR" sz="3600" dirty="0" err="1" smtClean="0"/>
              <a:t>representation</a:t>
            </a:r>
            <a:r>
              <a:rPr lang="fr-FR" sz="3600" dirty="0" smtClean="0"/>
              <a:t> </a:t>
            </a:r>
            <a:r>
              <a:rPr lang="fr-FR" sz="3600" dirty="0" err="1" smtClean="0"/>
              <a:t>following</a:t>
            </a:r>
            <a:r>
              <a:rPr lang="fr-FR" sz="3600" dirty="0" smtClean="0"/>
              <a:t> LP </a:t>
            </a:r>
            <a:r>
              <a:rPr lang="fr-FR" sz="3600" dirty="0" err="1" smtClean="0"/>
              <a:t>method</a:t>
            </a:r>
            <a:r>
              <a:rPr lang="fr-FR" sz="3600" dirty="0" smtClean="0"/>
              <a:t> ?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77366" y="3658045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Observation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80754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644453" y="160598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391179" y="1758289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00907" y="2820598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7109069" y="3750001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>
                <a:solidFill>
                  <a:srgbClr val="FF0000"/>
                </a:solidFill>
              </a:rPr>
              <a:t>?</a:t>
            </a:r>
            <a:endParaRPr lang="fr-FR" sz="4400" b="1" dirty="0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generate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23715" y="37990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Trace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77366" y="36734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Observation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211387" y="202953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Representation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Abstraction</a:t>
            </a:r>
            <a:endParaRPr lang="fr-FR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7363970" y="3819427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68" y="4149817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49" y="2305976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53" y="3178116"/>
            <a:ext cx="976481" cy="9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9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2588027" y="5333025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88027" y="5959698"/>
            <a:ext cx="4072908" cy="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94859" y="59596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737815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497912" y="595136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22817" y="59524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065773" y="59492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147639" y="31181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157525" y="36480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147639" y="417793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52344" y="27751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2376192" y="261646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532643" y="2476765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830411" y="6352144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5125" y="4198625"/>
                <a:ext cx="17915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24590" b="-27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1254011" y="26066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2586543" y="2660132"/>
            <a:ext cx="365082" cy="3536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147639" y="475402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165391" y="5330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1755857" y="3302834"/>
            <a:ext cx="391782" cy="5293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327535" y="364756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1327535" y="505324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1755857" y="3832227"/>
            <a:ext cx="401668" cy="4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1755857" y="3832227"/>
            <a:ext cx="391782" cy="530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1773491" y="4938690"/>
            <a:ext cx="374148" cy="299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1773491" y="5237914"/>
            <a:ext cx="391900" cy="276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759472" y="427337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069172" y="3832227"/>
            <a:ext cx="258363" cy="625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069172" y="4458037"/>
            <a:ext cx="258363" cy="779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140214"/>
              </p:ext>
            </p:extLst>
          </p:nvPr>
        </p:nvGraphicFramePr>
        <p:xfrm>
          <a:off x="2695575" y="2644775"/>
          <a:ext cx="4337050" cy="322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5" name="Visio" r:id="rId7" imgW="7044120" imgH="5243400" progId="Visio.Drawing.15">
                  <p:embed/>
                </p:oleObj>
              </mc:Choice>
              <mc:Fallback>
                <p:oleObj name="Visio" r:id="rId7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95575" y="2644775"/>
                        <a:ext cx="4337050" cy="322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2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3021398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aggregate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microscopic</a:t>
            </a:r>
            <a:r>
              <a:rPr lang="fr-FR" dirty="0" smtClean="0"/>
              <a:t> model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2024298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749318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700111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67481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549218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2132225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90526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689692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76854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8949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5043826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3126763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69516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952091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4025553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2181712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64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29147"/>
              </p:ext>
            </p:extLst>
          </p:nvPr>
        </p:nvGraphicFramePr>
        <p:xfrm>
          <a:off x="2962679" y="1804092"/>
          <a:ext cx="5149009" cy="3953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8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2679" y="1804092"/>
                        <a:ext cx="5149009" cy="3953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1182" y="6065347"/>
            <a:ext cx="46854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410254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29" name="ZoneTexte 28"/>
          <p:cNvSpPr txBox="1"/>
          <p:nvPr/>
        </p:nvSpPr>
        <p:spPr>
          <a:xfrm>
            <a:off x="2506563" y="22601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30" name="ZoneTexte 29"/>
          <p:cNvSpPr txBox="1"/>
          <p:nvPr/>
        </p:nvSpPr>
        <p:spPr>
          <a:xfrm>
            <a:off x="2520460" y="29741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520847" y="37233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0667" y="3792393"/>
                <a:ext cx="179158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836" r="-24590" b="-30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2486664" y="44719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86664" y="525828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35" name="Connecteur droit avec flèche 34"/>
          <p:cNvCxnSpPr>
            <a:stCxn id="36" idx="3"/>
            <a:endCxn id="29" idx="1"/>
          </p:cNvCxnSpPr>
          <p:nvPr/>
        </p:nvCxnSpPr>
        <p:spPr>
          <a:xfrm flipV="1">
            <a:off x="2114781" y="2444793"/>
            <a:ext cx="391782" cy="7144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686459" y="29745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686459" y="484214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8" name="Connecteur droit avec flèche 37"/>
          <p:cNvCxnSpPr>
            <a:stCxn id="36" idx="3"/>
            <a:endCxn id="30" idx="1"/>
          </p:cNvCxnSpPr>
          <p:nvPr/>
        </p:nvCxnSpPr>
        <p:spPr>
          <a:xfrm flipV="1">
            <a:off x="2114781" y="3158852"/>
            <a:ext cx="405679" cy="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6" idx="3"/>
            <a:endCxn id="31" idx="1"/>
          </p:cNvCxnSpPr>
          <p:nvPr/>
        </p:nvCxnSpPr>
        <p:spPr>
          <a:xfrm>
            <a:off x="2114781" y="3159222"/>
            <a:ext cx="406066" cy="7487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7" idx="3"/>
            <a:endCxn id="33" idx="1"/>
          </p:cNvCxnSpPr>
          <p:nvPr/>
        </p:nvCxnSpPr>
        <p:spPr>
          <a:xfrm flipV="1">
            <a:off x="2132415" y="4656600"/>
            <a:ext cx="354249" cy="370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4" idx="1"/>
          </p:cNvCxnSpPr>
          <p:nvPr/>
        </p:nvCxnSpPr>
        <p:spPr>
          <a:xfrm>
            <a:off x="2132415" y="5026815"/>
            <a:ext cx="354249" cy="416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121872" y="388313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3" name="Connecteur droit avec flèche 42"/>
          <p:cNvCxnSpPr>
            <a:stCxn id="42" idx="3"/>
            <a:endCxn id="36" idx="1"/>
          </p:cNvCxnSpPr>
          <p:nvPr/>
        </p:nvCxnSpPr>
        <p:spPr>
          <a:xfrm flipV="1">
            <a:off x="1431572" y="3159222"/>
            <a:ext cx="254887" cy="9085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42" idx="3"/>
            <a:endCxn id="37" idx="1"/>
          </p:cNvCxnSpPr>
          <p:nvPr/>
        </p:nvCxnSpPr>
        <p:spPr>
          <a:xfrm>
            <a:off x="1431572" y="4067800"/>
            <a:ext cx="254887" cy="9590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08031"/>
              </p:ext>
            </p:extLst>
          </p:nvPr>
        </p:nvGraphicFramePr>
        <p:xfrm>
          <a:off x="2971029" y="1788408"/>
          <a:ext cx="5169437" cy="396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69" name="Visio" r:id="rId7" imgW="7753270" imgH="5953118" progId="Visio.Drawing.15">
                  <p:embed/>
                </p:oleObj>
              </mc:Choice>
              <mc:Fallback>
                <p:oleObj name="Visio" r:id="rId7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1029" y="1788408"/>
                        <a:ext cx="5169437" cy="396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Multiplier 45"/>
          <p:cNvSpPr/>
          <p:nvPr/>
        </p:nvSpPr>
        <p:spPr>
          <a:xfrm>
            <a:off x="5803090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Multiplier 47"/>
          <p:cNvSpPr/>
          <p:nvPr/>
        </p:nvSpPr>
        <p:spPr>
          <a:xfrm>
            <a:off x="3834118" y="2921848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37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84611"/>
              </p:ext>
            </p:extLst>
          </p:nvPr>
        </p:nvGraphicFramePr>
        <p:xfrm>
          <a:off x="1155538" y="1924645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3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24645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4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604468"/>
              </p:ext>
            </p:extLst>
          </p:nvPr>
        </p:nvGraphicFramePr>
        <p:xfrm>
          <a:off x="1155538" y="1915222"/>
          <a:ext cx="7928159" cy="38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3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538" y="1915222"/>
                        <a:ext cx="7928159" cy="38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1797267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27798" y="3332889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27799" y="4781434"/>
            <a:ext cx="1183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or</a:t>
            </a:r>
          </a:p>
          <a:p>
            <a:pPr algn="ctr"/>
            <a:r>
              <a:rPr lang="fr-FR" sz="1600" b="1" dirty="0" smtClean="0"/>
              <a:t>Temporal </a:t>
            </a:r>
          </a:p>
          <a:p>
            <a:pPr algn="ctr"/>
            <a:r>
              <a:rPr lang="fr-FR" sz="1600" b="1" dirty="0" err="1" smtClean="0"/>
              <a:t>Cut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430338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0" y="281129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Multiplier 13"/>
          <p:cNvSpPr/>
          <p:nvPr/>
        </p:nvSpPr>
        <p:spPr>
          <a:xfrm>
            <a:off x="4994563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2129427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447179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3732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67" y="5739809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04" y="5735522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ultiplier 20"/>
          <p:cNvSpPr/>
          <p:nvPr/>
        </p:nvSpPr>
        <p:spPr>
          <a:xfrm>
            <a:off x="7320427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7857241" y="4359999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Multiplier 26"/>
          <p:cNvSpPr/>
          <p:nvPr/>
        </p:nvSpPr>
        <p:spPr>
          <a:xfrm>
            <a:off x="7038487" y="3122171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Multiplier 27"/>
          <p:cNvSpPr/>
          <p:nvPr/>
        </p:nvSpPr>
        <p:spPr>
          <a:xfrm>
            <a:off x="8394815" y="3636842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45023" y="1599700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545023" y="122749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4" name="Multiplier 33"/>
          <p:cNvSpPr/>
          <p:nvPr/>
        </p:nvSpPr>
        <p:spPr>
          <a:xfrm>
            <a:off x="6248502" y="1178265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Multiplier 34"/>
          <p:cNvSpPr/>
          <p:nvPr/>
        </p:nvSpPr>
        <p:spPr>
          <a:xfrm>
            <a:off x="6248502" y="153984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 descr="http://www.google.fr/url?source=imglanding&amp;ct=img&amp;q=http://cdns2.freepik.com/free-photo/_318-9809.jpg&amp;sa=X&amp;ei=OghpVfCrNIHrUK7MgfgE&amp;ved=0CAkQ8wc&amp;usg=AFQjCNEgRB7QZPLzlSCv35bKTBIpv6fqkw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13" y="1900623"/>
            <a:ext cx="483474" cy="48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ZoneTexte 39"/>
          <p:cNvSpPr txBox="1"/>
          <p:nvPr/>
        </p:nvSpPr>
        <p:spPr>
          <a:xfrm>
            <a:off x="6549346" y="1983511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C89800"/>
                </a:solidFill>
              </a:rPr>
              <a:t>Unavoidable</a:t>
            </a:r>
            <a:r>
              <a:rPr lang="fr-FR" sz="1400" b="1" dirty="0" smtClean="0">
                <a:solidFill>
                  <a:srgbClr val="C89800"/>
                </a:solidFill>
              </a:rPr>
              <a:t> </a:t>
            </a:r>
            <a:r>
              <a:rPr lang="fr-FR" sz="1400" b="1" dirty="0" err="1" smtClean="0">
                <a:solidFill>
                  <a:srgbClr val="C89800"/>
                </a:solidFill>
              </a:rPr>
              <a:t>redundancy</a:t>
            </a:r>
            <a:endParaRPr lang="fr-FR" sz="1400" b="1" dirty="0">
              <a:solidFill>
                <a:srgbClr val="C89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Main thread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84" y="2550160"/>
            <a:ext cx="1920314" cy="19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1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2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3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4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96115"/>
              </p:ext>
            </p:extLst>
          </p:nvPr>
        </p:nvGraphicFramePr>
        <p:xfrm>
          <a:off x="207939" y="2316617"/>
          <a:ext cx="4022230" cy="300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6" name="Visio" r:id="rId3" imgW="7143904" imgH="5343623" progId="Visio.Drawing.15">
                  <p:embed/>
                </p:oleObj>
              </mc:Choice>
              <mc:Fallback>
                <p:oleObj name="Visio" r:id="rId3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39" y="2316617"/>
                        <a:ext cx="4022230" cy="3008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65369"/>
              </p:ext>
            </p:extLst>
          </p:nvPr>
        </p:nvGraphicFramePr>
        <p:xfrm>
          <a:off x="4711427" y="2316617"/>
          <a:ext cx="4052433" cy="303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7" name="Visio" r:id="rId5" imgW="7143904" imgH="5343623" progId="Visio.Drawing.15">
                  <p:embed/>
                </p:oleObj>
              </mc:Choice>
              <mc:Fallback>
                <p:oleObj name="Visio" r:id="rId5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1427" y="2316617"/>
                        <a:ext cx="4052433" cy="303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6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707379" y="408330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78" y="75525"/>
            <a:ext cx="1933069" cy="19330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871739"/>
              </p:ext>
            </p:extLst>
          </p:nvPr>
        </p:nvGraphicFramePr>
        <p:xfrm>
          <a:off x="2112396" y="1957280"/>
          <a:ext cx="4992234" cy="444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1" name="Acrobat Document" r:id="rId5" imgW="11020187" imgH="9801088" progId="AcroExch.Document.11">
                  <p:embed/>
                </p:oleObj>
              </mc:Choice>
              <mc:Fallback>
                <p:oleObj name="Acrobat Document" r:id="rId5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2396" y="1957280"/>
                        <a:ext cx="4992234" cy="444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251" y="34093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503" y="75525"/>
            <a:ext cx="1933069" cy="1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94" name="Visio" r:id="rId3" imgW="7381893" imgH="4114800" progId="Visio.Drawing.15">
                  <p:embed/>
                </p:oleObj>
              </mc:Choice>
              <mc:Fallback>
                <p:oleObj name="Visio" r:id="rId3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And </a:t>
            </a:r>
            <a:r>
              <a:rPr lang="fr-FR" sz="4000" dirty="0" err="1" smtClean="0"/>
              <a:t>Shneiderman’s</a:t>
            </a:r>
            <a:r>
              <a:rPr lang="fr-FR" sz="4000" dirty="0" smtClean="0"/>
              <a:t> mantra 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3" name="AutoShape 2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4190793" y="3239326"/>
            <a:ext cx="227990" cy="2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3" y="16972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076" y="2916455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913" y="417104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26" y="51371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8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93" y="2048008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8" y="2586339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073" y="2402674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94643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92308" y="3038128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95567" y="386721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94166" y="3867214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42971" y="3873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67125" y="338871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13758" y="338871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TSRecord</a:t>
            </a:r>
            <a:r>
              <a:rPr lang="fr-FR" b="1" dirty="0" smtClean="0"/>
              <a:t>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73486" y="2182198"/>
            <a:ext cx="2240306" cy="4158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9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234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improve</a:t>
            </a:r>
            <a:r>
              <a:rPr lang="fr-FR" sz="4000" dirty="0" smtClean="0"/>
              <a:t> performance?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  <p:sp>
        <p:nvSpPr>
          <p:cNvPr id="3" name="AutoShape 2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717925" y="3389922"/>
            <a:ext cx="227990" cy="22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92" y="2689042"/>
            <a:ext cx="1676315" cy="16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5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" y="2173288"/>
            <a:ext cx="8648700" cy="362108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80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925297" y="2929739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Osbervation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pic>
        <p:nvPicPr>
          <p:cNvPr id="41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14" y="1263996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eur droit avec flèche 41"/>
          <p:cNvCxnSpPr/>
          <p:nvPr/>
        </p:nvCxnSpPr>
        <p:spPr>
          <a:xfrm>
            <a:off x="3572684" y="1944415"/>
            <a:ext cx="308792" cy="506639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060548" y="2066548"/>
            <a:ext cx="155275" cy="5389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1014869" y="1366310"/>
            <a:ext cx="1636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Query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Optimization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828242" y="142388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Microscopic</a:t>
            </a:r>
            <a:r>
              <a:rPr lang="fr-FR" b="1" dirty="0" smtClean="0">
                <a:solidFill>
                  <a:srgbClr val="FF0000"/>
                </a:solidFill>
              </a:rPr>
              <a:t> Model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Cache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81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9768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976823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numbers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840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Persistant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7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85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Overviews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095500" y="1790700"/>
            <a:ext cx="6807200" cy="43862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dirty="0" smtClean="0"/>
              <a:t>Data </a:t>
            </a:r>
            <a:r>
              <a:rPr lang="fr-FR" b="1" dirty="0" err="1" smtClean="0"/>
              <a:t>aggregation</a:t>
            </a:r>
            <a:r>
              <a:rPr lang="fr-FR" b="1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b="1" dirty="0" smtClean="0"/>
              <a:t>Lamarche-</a:t>
            </a:r>
            <a:r>
              <a:rPr lang="fr-FR" b="1" dirty="0" err="1" smtClean="0"/>
              <a:t>Perrin’s</a:t>
            </a:r>
            <a:r>
              <a:rPr lang="fr-FR" b="1" dirty="0" smtClean="0"/>
              <a:t> </a:t>
            </a:r>
            <a:r>
              <a:rPr lang="fr-FR" b="1" dirty="0" err="1" smtClean="0"/>
              <a:t>method</a:t>
            </a:r>
            <a:endParaRPr lang="fr-FR" b="1" dirty="0" smtClean="0"/>
          </a:p>
          <a:p>
            <a:pPr lvl="1"/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dirty="0" smtClean="0"/>
              <a:t>: </a:t>
            </a:r>
            <a:r>
              <a:rPr lang="fr-FR" dirty="0" err="1" smtClean="0"/>
              <a:t>significant</a:t>
            </a:r>
            <a:r>
              <a:rPr lang="fr-FR" dirty="0" smtClean="0"/>
              <a:t> extension to trace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r>
              <a:rPr lang="fr-FR" dirty="0" smtClean="0"/>
              <a:t>: new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b="1" dirty="0" err="1" smtClean="0"/>
              <a:t>Visualization</a:t>
            </a:r>
            <a:r>
              <a:rPr lang="fr-FR" b="1" dirty="0" smtClean="0"/>
              <a:t> techniques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err="1" smtClean="0"/>
              <a:t>Punctual</a:t>
            </a:r>
            <a:r>
              <a:rPr lang="fr-FR" dirty="0" smtClean="0"/>
              <a:t>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aggregation</a:t>
            </a:r>
            <a:endParaRPr lang="fr-FR" b="1" dirty="0" smtClean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b="1" dirty="0" err="1" smtClean="0"/>
              <a:t>Shneiderman’s</a:t>
            </a:r>
            <a:r>
              <a:rPr lang="fr-FR" b="1" dirty="0" smtClean="0"/>
              <a:t> mantra first </a:t>
            </a:r>
            <a:r>
              <a:rPr lang="fr-FR" b="1" dirty="0" err="1" smtClean="0"/>
              <a:t>step</a:t>
            </a:r>
            <a:endParaRPr lang="fr-FR" b="1" dirty="0" smtClean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6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2" y="5295900"/>
            <a:ext cx="881062" cy="8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2" y="4438650"/>
            <a:ext cx="820847" cy="820847"/>
          </a:xfrm>
          <a:prstGeom prst="rect">
            <a:avLst/>
          </a:prstGeom>
        </p:spPr>
      </p:pic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5482" name="Picture 10" descr="http://www.google.fr/url?source=imglanding&amp;ct=img&amp;q=http://simpleicon.com/wp-content/uploads/bar-chart-up-4.png&amp;sa=X&amp;ei=iP1sVbvhNsfaU77ugJAJ&amp;ved=0CAkQ8wc&amp;usg=AFQjCNGmDz15Sq9ZoOZRCVj2Opb_pd5yq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3" y="3467209"/>
            <a:ext cx="815975" cy="8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y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63" y="4953000"/>
            <a:ext cx="365344" cy="36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8" y="1633646"/>
            <a:ext cx="820847" cy="820847"/>
          </a:xfrm>
          <a:prstGeom prst="rect">
            <a:avLst/>
          </a:prstGeom>
        </p:spPr>
      </p:pic>
      <p:pic>
        <p:nvPicPr>
          <p:cNvPr id="105484" name="Picture 12" descr="http://www.google.fr/url?source=imglanding&amp;ct=img&amp;q=http://iconshow.me/media/images/Mixed/line-icon/png/128/data-128.png&amp;sa=X&amp;ei=0P1sVaPRCczvUMCHgqgF&amp;ved=0CAkQ8wc&amp;usg=AFQjCNEgSzskAnSYHjBqdCfpUP3Hc4Fni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22" y="2224143"/>
            <a:ext cx="327025" cy="3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pic>
        <p:nvPicPr>
          <p:cNvPr id="83970" name="Picture 2" descr="http://www.google.fr/url?source=imglanding&amp;ct=img&amp;q=http://www.icone-png.com/png/15/14674.png&amp;sa=X&amp;ei=CddqVbTiDoTZU6fggfgC&amp;ved=0CAkQ8wc&amp;usg=AFQjCNFSIsKk_vzp786JSHk_rFFt6XqGqQ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2291256"/>
            <a:ext cx="251459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New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780648"/>
              </p:ext>
            </p:extLst>
          </p:nvPr>
        </p:nvGraphicFramePr>
        <p:xfrm>
          <a:off x="5550158" y="2429502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25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158" y="2429502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26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How to </a:t>
            </a:r>
            <a:r>
              <a:rPr lang="fr-FR" sz="4000" dirty="0" err="1" smtClean="0"/>
              <a:t>analyze</a:t>
            </a:r>
            <a:r>
              <a:rPr lang="fr-FR" sz="4000" dirty="0" smtClean="0"/>
              <a:t> </a:t>
            </a:r>
            <a:r>
              <a:rPr lang="fr-FR" sz="4000" dirty="0" err="1" smtClean="0"/>
              <a:t>this</a:t>
            </a:r>
            <a:r>
              <a:rPr lang="fr-FR" sz="4000" dirty="0" smtClean="0"/>
              <a:t> application?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63" y="2446093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851400" y="1914545"/>
            <a:ext cx="12234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b="1" dirty="0" smtClean="0"/>
              <a:t>?</a:t>
            </a:r>
            <a:endParaRPr lang="fr-FR" sz="16600" b="1" dirty="0"/>
          </a:p>
        </p:txBody>
      </p:sp>
      <p:pic>
        <p:nvPicPr>
          <p:cNvPr id="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3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Improving</a:t>
            </a:r>
            <a:r>
              <a:rPr lang="fr-FR" dirty="0" smtClean="0"/>
              <a:t> the performance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40192" y="2328462"/>
            <a:ext cx="5162508" cy="3848501"/>
          </a:xfrm>
        </p:spPr>
        <p:txBody>
          <a:bodyPr/>
          <a:lstStyle/>
          <a:p>
            <a:r>
              <a:rPr lang="fr-FR" b="1" dirty="0" err="1" smtClean="0"/>
              <a:t>Parallelization</a:t>
            </a:r>
            <a:endParaRPr lang="fr-FR" b="1" dirty="0" smtClean="0"/>
          </a:p>
          <a:p>
            <a:pPr lvl="1"/>
            <a:r>
              <a:rPr lang="fr-FR" dirty="0" smtClean="0"/>
              <a:t>Trace </a:t>
            </a:r>
            <a:r>
              <a:rPr lang="fr-FR" dirty="0" err="1" smtClean="0"/>
              <a:t>reading</a:t>
            </a:r>
            <a:endParaRPr lang="fr-FR" dirty="0" smtClean="0"/>
          </a:p>
          <a:p>
            <a:pPr lvl="1"/>
            <a:r>
              <a:rPr lang="fr-FR" dirty="0" err="1" smtClean="0"/>
              <a:t>Algorithm</a:t>
            </a:r>
            <a:endParaRPr lang="fr-FR" dirty="0" smtClean="0"/>
          </a:p>
          <a:p>
            <a:r>
              <a:rPr lang="fr-FR" b="1" dirty="0" smtClean="0"/>
              <a:t>Data structures</a:t>
            </a:r>
          </a:p>
          <a:p>
            <a:r>
              <a:rPr lang="fr-FR" b="1" dirty="0" err="1" smtClean="0"/>
              <a:t>Dynamic</a:t>
            </a:r>
            <a:r>
              <a:rPr lang="fr-FR" b="1" dirty="0" smtClean="0"/>
              <a:t> control</a:t>
            </a:r>
          </a:p>
          <a:p>
            <a:pPr lvl="1"/>
            <a:r>
              <a:rPr lang="fr-FR" dirty="0" smtClean="0"/>
              <a:t>More caches</a:t>
            </a:r>
          </a:p>
          <a:p>
            <a:pPr lvl="1"/>
            <a:r>
              <a:rPr lang="fr-FR" dirty="0" err="1" smtClean="0"/>
              <a:t>Prefetching</a:t>
            </a:r>
            <a:r>
              <a:rPr lang="fr-FR" dirty="0" smtClean="0"/>
              <a:t>, anticipation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42" y="2328462"/>
            <a:ext cx="2184358" cy="21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5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98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94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95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b="1" dirty="0" err="1" smtClean="0"/>
              <a:t>Visualize</a:t>
            </a:r>
            <a:r>
              <a:rPr lang="fr-FR" sz="3200" b="1" dirty="0" smtClean="0"/>
              <a:t> structure and temporal </a:t>
            </a:r>
            <a:r>
              <a:rPr lang="fr-FR" sz="3200" b="1" dirty="0" err="1" smtClean="0"/>
              <a:t>behavior</a:t>
            </a: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406400" y="2786667"/>
          <a:ext cx="4178163" cy="164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8" name="Visio" r:id="rId3" imgW="12973134" imgH="5105400" progId="Visio.Drawing.15">
                  <p:embed/>
                </p:oleObj>
              </mc:Choice>
              <mc:Fallback>
                <p:oleObj name="Visio" r:id="rId3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786667"/>
                        <a:ext cx="4178163" cy="164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90475" y="4678626"/>
            <a:ext cx="3210011" cy="4238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sequential</a:t>
            </a:r>
            <a:r>
              <a:rPr lang="fr-FR" i="1" dirty="0" smtClean="0"/>
              <a:t> pattern </a:t>
            </a:r>
            <a:r>
              <a:rPr lang="fr-FR" i="1" dirty="0" err="1" smtClean="0"/>
              <a:t>with</a:t>
            </a:r>
            <a:r>
              <a:rPr lang="fr-FR" i="1" dirty="0" smtClean="0"/>
              <a:t> </a:t>
            </a:r>
            <a:r>
              <a:rPr lang="fr-FR" i="1" dirty="0" err="1" smtClean="0"/>
              <a:t>context</a:t>
            </a:r>
            <a:r>
              <a:rPr lang="fr-FR" i="1" dirty="0" smtClean="0"/>
              <a:t> switches</a:t>
            </a:r>
            <a:endParaRPr lang="fr-FR" i="1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406400" y="1460503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err="1" smtClean="0"/>
              <a:t>Space</a:t>
            </a:r>
            <a:r>
              <a:rPr lang="fr-FR" dirty="0" smtClean="0"/>
              <a:t>-time </a:t>
            </a:r>
            <a:r>
              <a:rPr lang="fr-FR" dirty="0" err="1" smtClean="0"/>
              <a:t>diagram</a:t>
            </a:r>
            <a:r>
              <a:rPr lang="fr-FR" dirty="0" smtClean="0"/>
              <a:t> </a:t>
            </a:r>
            <a:r>
              <a:rPr lang="fr-FR" dirty="0" err="1" smtClean="0"/>
              <a:t>inspired</a:t>
            </a:r>
            <a:r>
              <a:rPr lang="fr-FR" dirty="0" smtClean="0"/>
              <a:t> by Gantt Chart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4584563" y="2786665"/>
          <a:ext cx="4178168" cy="1644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9" name="Visio" r:id="rId5" imgW="12973134" imgH="5105400" progId="Visio.Drawing.15">
                  <p:embed/>
                </p:oleObj>
              </mc:Choice>
              <mc:Fallback>
                <p:oleObj name="Visio" r:id="rId5" imgW="12973134" imgH="5105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84563" y="2786665"/>
                        <a:ext cx="4178168" cy="1644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space réservé du contenu 2"/>
          <p:cNvSpPr txBox="1">
            <a:spLocks/>
          </p:cNvSpPr>
          <p:nvPr/>
        </p:nvSpPr>
        <p:spPr>
          <a:xfrm>
            <a:off x="5068641" y="4678625"/>
            <a:ext cx="3210011" cy="423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i="1" dirty="0" smtClean="0"/>
              <a:t>Exemple of  a </a:t>
            </a:r>
            <a:r>
              <a:rPr lang="fr-FR" i="1" dirty="0" err="1" smtClean="0"/>
              <a:t>parallel</a:t>
            </a:r>
            <a:r>
              <a:rPr lang="fr-FR" i="1" dirty="0" smtClean="0"/>
              <a:t> </a:t>
            </a:r>
            <a:r>
              <a:rPr lang="fr-FR" i="1" dirty="0" err="1" smtClean="0"/>
              <a:t>execution</a:t>
            </a:r>
            <a:r>
              <a:rPr lang="fr-FR" i="1" dirty="0" smtClean="0"/>
              <a:t> </a:t>
            </a:r>
            <a:r>
              <a:rPr lang="fr-FR" i="1" dirty="0" err="1" smtClean="0"/>
              <a:t>with</a:t>
            </a:r>
            <a:r>
              <a:rPr lang="fr-FR" i="1" dirty="0" smtClean="0"/>
              <a:t> communications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7507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7417</TotalTime>
  <Words>2675</Words>
  <Application>Microsoft Office PowerPoint</Application>
  <PresentationFormat>Affichage à l'écran (4:3)</PresentationFormat>
  <Paragraphs>1390</Paragraphs>
  <Slides>131</Slides>
  <Notes>39</Notes>
  <HiddenSlides>0</HiddenSlides>
  <MMClips>2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131</vt:i4>
      </vt:variant>
    </vt:vector>
  </HeadingPairs>
  <TitlesOfParts>
    <vt:vector size="141" baseType="lpstr">
      <vt:lpstr>Aller</vt:lpstr>
      <vt:lpstr>Arial</vt:lpstr>
      <vt:lpstr>Calibri</vt:lpstr>
      <vt:lpstr>Cambria Math</vt:lpstr>
      <vt:lpstr>Century Schoolbook</vt:lpstr>
      <vt:lpstr>Lucida Sans Typewriter</vt:lpstr>
      <vt:lpstr>Star Jedi Logo MonoLine</vt:lpstr>
      <vt:lpstr>Office Theme</vt:lpstr>
      <vt:lpstr>Visio</vt:lpstr>
      <vt:lpstr>Acrobat Document</vt:lpstr>
      <vt:lpstr>Agrégation spatiotemporelle pour la visualisation de traces d’exécution</vt:lpstr>
      <vt:lpstr>Systems and applications become more and more complex to analyze</vt:lpstr>
      <vt:lpstr>Embedded systems</vt:lpstr>
      <vt:lpstr>Parallel systems</vt:lpstr>
      <vt:lpstr>Trace Analysis</vt:lpstr>
      <vt:lpstr>Main thread</vt:lpstr>
      <vt:lpstr>TSRecord use case</vt:lpstr>
      <vt:lpstr>May the quality of service be with you</vt:lpstr>
      <vt:lpstr>How to analyze this application?</vt:lpstr>
      <vt:lpstr>Analysis based on visualization</vt:lpstr>
      <vt:lpstr>From the perturbation to the source code</vt:lpstr>
      <vt:lpstr>Shneiderman’s mantra</vt:lpstr>
      <vt:lpstr>Examples of tools using Gantt chart</vt:lpstr>
      <vt:lpstr>What about scalability?</vt:lpstr>
      <vt:lpstr>A few figures…</vt:lpstr>
      <vt:lpstr>Visualization support</vt:lpstr>
      <vt:lpstr>Visualization support</vt:lpstr>
      <vt:lpstr>Performance</vt:lpstr>
      <vt:lpstr>User</vt:lpstr>
      <vt:lpstr>Shneiderman’s mantra</vt:lpstr>
      <vt:lpstr>Proposal</vt:lpstr>
      <vt:lpstr>Outline</vt:lpstr>
      <vt:lpstr>Temporal Overview</vt:lpstr>
      <vt:lpstr>Interest of Temporal Analysis</vt:lpstr>
      <vt:lpstr>Lamarche-Perrin’s method</vt:lpstr>
      <vt:lpstr>Notations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How to adapt LP method to trace analysis ?</vt:lpstr>
      <vt:lpstr>How to generate the microscopic model ?</vt:lpstr>
      <vt:lpstr>Original microscopic model</vt:lpstr>
      <vt:lpstr>Build a microscopic model from the trace</vt:lpstr>
      <vt:lpstr>Microscopic model structure</vt:lpstr>
      <vt:lpstr>Fill the microscopic model</vt:lpstr>
      <vt:lpstr>How to aggregate the microscopic model ?</vt:lpstr>
      <vt:lpstr>How to aggregate the microscopic model</vt:lpstr>
      <vt:lpstr>Aggregation process</vt:lpstr>
      <vt:lpstr>Visualization</vt:lpstr>
      <vt:lpstr>Visualize the trace abstraction</vt:lpstr>
      <vt:lpstr>Stacked bar chart visual aggregation</vt:lpstr>
      <vt:lpstr>Example of analyses</vt:lpstr>
      <vt:lpstr>Présentation PowerPoint</vt:lpstr>
      <vt:lpstr>LU class C (700 processes) on G5K</vt:lpstr>
      <vt:lpstr>We need some space!</vt:lpstr>
      <vt:lpstr>Spatiotemporal Analysis</vt:lpstr>
      <vt:lpstr>Influence of the hierarchy</vt:lpstr>
      <vt:lpstr>How to generate a spatiotemporal representation following LP method ?</vt:lpstr>
      <vt:lpstr>How to generate the microscopic model ?</vt:lpstr>
      <vt:lpstr>Hierarchize the spatial dimension</vt:lpstr>
      <vt:lpstr>How to aggregate this microscopic model ?</vt:lpstr>
      <vt:lpstr>Aggregate the microscopic model</vt:lpstr>
      <vt:lpstr>Forbidden Aggregates</vt:lpstr>
      <vt:lpstr>Best Cut Computation</vt:lpstr>
      <vt:lpstr>Best Cut Algorithm: naive approach</vt:lpstr>
      <vt:lpstr>Best Cut Algorithm: dynamic programming</vt:lpstr>
      <vt:lpstr>Visualization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Implementation: Ocelotl Analysis Tool</vt:lpstr>
      <vt:lpstr>Framesoc</vt:lpstr>
      <vt:lpstr>Ocelotl</vt:lpstr>
      <vt:lpstr>And Shneiderman’s mantra ?</vt:lpstr>
      <vt:lpstr>Shneiderman’s mantra: Overview</vt:lpstr>
      <vt:lpstr>Shneiderman’s mantra: Zoom</vt:lpstr>
      <vt:lpstr>Shneiderman’s mantra: Zoom</vt:lpstr>
      <vt:lpstr>Shneiderman’s mantra: Filter</vt:lpstr>
      <vt:lpstr>Shneiderman’s mantra: Details on demand</vt:lpstr>
      <vt:lpstr>Shneiderman’s mantra: Details on demand</vt:lpstr>
      <vt:lpstr>Shneiderman’s mantra: Details on demand</vt:lpstr>
      <vt:lpstr>How to improve performance?</vt:lpstr>
      <vt:lpstr>Analysis Pipeline </vt:lpstr>
      <vt:lpstr>Avoid useless recomputation during interaction</vt:lpstr>
      <vt:lpstr>Improving trace reading </vt:lpstr>
      <vt:lpstr>Microscopic model persistent cache</vt:lpstr>
      <vt:lpstr>Microscopic Model Persistant Cache</vt:lpstr>
      <vt:lpstr>In practice…</vt:lpstr>
      <vt:lpstr>Conclusion</vt:lpstr>
      <vt:lpstr>Overviews</vt:lpstr>
      <vt:lpstr>Ocelotl Analysis Tool</vt:lpstr>
      <vt:lpstr>Publications</vt:lpstr>
      <vt:lpstr>Perspectives?</vt:lpstr>
      <vt:lpstr>New aggregations</vt:lpstr>
      <vt:lpstr>Improving the performance </vt:lpstr>
      <vt:lpstr>New applications</vt:lpstr>
      <vt:lpstr>Thank you for your attention!</vt:lpstr>
      <vt:lpstr>Backup</vt:lpstr>
      <vt:lpstr>Quality computation </vt:lpstr>
      <vt:lpstr>Elmqvist &amp; Fekete’s criteria</vt:lpstr>
      <vt:lpstr>Visualize structure and temporal behavior</vt:lpstr>
      <vt:lpstr>Thanks</vt:lpstr>
      <vt:lpstr>Best Partition problem</vt:lpstr>
      <vt:lpstr>Fill the microscopic model</vt:lpstr>
      <vt:lpstr>Lattice</vt:lpstr>
      <vt:lpstr>Complexity</vt:lpstr>
      <vt:lpstr>In a few words…</vt:lpstr>
      <vt:lpstr>Ex: Hierarchical aggregation</vt:lpstr>
      <vt:lpstr>Ex: Ordered set aggregation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Main thread</vt:lpstr>
      <vt:lpstr>CG class C (64 processes) on G5K</vt:lpstr>
      <vt:lpstr>Knowledge on the application</vt:lpstr>
      <vt:lpstr>Multi agent system analysis</vt:lpstr>
      <vt:lpstr>Multi agent system analysis</vt:lpstr>
      <vt:lpstr>Best Cut Algorithm : naive approach</vt:lpstr>
      <vt:lpstr>Best Cut Algorithm : dynamic programming</vt:lpstr>
      <vt:lpstr>Solving the problem</vt:lpstr>
      <vt:lpstr>Context</vt:lpstr>
      <vt:lpstr>Trace content</vt:lpstr>
      <vt:lpstr>Lamarche-Perrin’s Method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659</cp:revision>
  <dcterms:created xsi:type="dcterms:W3CDTF">2015-05-04T13:17:04Z</dcterms:created>
  <dcterms:modified xsi:type="dcterms:W3CDTF">2015-06-02T09:42:07Z</dcterms:modified>
</cp:coreProperties>
</file>